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6"/>
  </p:notesMasterIdLst>
  <p:handoutMasterIdLst>
    <p:handoutMasterId r:id="rId23"/>
  </p:handoutMasterIdLst>
  <p:sldIdLst>
    <p:sldId id="458" r:id="rId3"/>
    <p:sldId id="462" r:id="rId4"/>
    <p:sldId id="463" r:id="rId5"/>
    <p:sldId id="461" r:id="rId7"/>
    <p:sldId id="485" r:id="rId8"/>
    <p:sldId id="465" r:id="rId9"/>
    <p:sldId id="486" r:id="rId10"/>
    <p:sldId id="500" r:id="rId11"/>
    <p:sldId id="501" r:id="rId12"/>
    <p:sldId id="502" r:id="rId13"/>
    <p:sldId id="505" r:id="rId14"/>
    <p:sldId id="506" r:id="rId15"/>
    <p:sldId id="487" r:id="rId16"/>
    <p:sldId id="509" r:id="rId17"/>
    <p:sldId id="510" r:id="rId18"/>
    <p:sldId id="511" r:id="rId19"/>
    <p:sldId id="512" r:id="rId20"/>
    <p:sldId id="514" r:id="rId21"/>
    <p:sldId id="483" r:id="rId22"/>
  </p:sldIdLst>
  <p:sldSz cx="12192000" cy="6858000"/>
  <p:notesSz cx="6858000" cy="9144000"/>
  <p:embeddedFontLst>
    <p:embeddedFont>
      <p:font typeface="OPPOSans M" panose="00020600040101010101" charset="-122"/>
      <p:regular r:id="rId27"/>
    </p:embeddedFont>
    <p:embeddedFont>
      <p:font typeface="OPPOSans H" panose="00020600040101010101" charset="-122"/>
      <p:regular r:id="rId28"/>
    </p:embeddedFont>
    <p:embeddedFont>
      <p:font typeface="Bahnschrift" panose="020B0502040204020203" charset="0"/>
      <p:regular r:id="rId29"/>
      <p:bold r:id="rId30"/>
    </p:embeddedFont>
  </p:embeddedFontLst>
  <p:custDataLst>
    <p:tags r:id="rId3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51" userDrawn="1">
          <p15:clr>
            <a:srgbClr val="A4A3A4"/>
          </p15:clr>
        </p15:guide>
        <p15:guide id="2" pos="6808" userDrawn="1">
          <p15:clr>
            <a:srgbClr val="A4A3A4"/>
          </p15:clr>
        </p15:guide>
        <p15:guide id="3" orient="horz" pos="112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1123" autoAdjust="0"/>
    <p:restoredTop sz="94700" autoAdjust="0"/>
  </p:normalViewPr>
  <p:slideViewPr>
    <p:cSldViewPr snapToGrid="0" showGuides="1">
      <p:cViewPr>
        <p:scale>
          <a:sx n="100" d="100"/>
          <a:sy n="100" d="100"/>
        </p:scale>
        <p:origin x="336" y="174"/>
      </p:cViewPr>
      <p:guideLst>
        <p:guide orient="horz" pos="2351"/>
        <p:guide pos="6808"/>
        <p:guide orient="horz" pos="1126"/>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notesMaster" Target="notesMasters/notesMaster1.xml"/><Relationship Id="rId5" Type="http://schemas.openxmlformats.org/officeDocument/2006/relationships/slide" Target="slides/slide3.xml"/><Relationship Id="rId4" Type="http://schemas.openxmlformats.org/officeDocument/2006/relationships/slide" Target="slides/slide2.xml"/><Relationship Id="rId31" Type="http://schemas.openxmlformats.org/officeDocument/2006/relationships/tags" Target="tags/tag1.xml"/><Relationship Id="rId30" Type="http://schemas.openxmlformats.org/officeDocument/2006/relationships/font" Target="fonts/font4.fntdata"/><Relationship Id="rId3" Type="http://schemas.openxmlformats.org/officeDocument/2006/relationships/slide" Target="slides/slide1.xml"/><Relationship Id="rId29" Type="http://schemas.openxmlformats.org/officeDocument/2006/relationships/font" Target="fonts/font3.fntdata"/><Relationship Id="rId28" Type="http://schemas.openxmlformats.org/officeDocument/2006/relationships/font" Target="fonts/font2.fntdata"/><Relationship Id="rId27" Type="http://schemas.openxmlformats.org/officeDocument/2006/relationships/font" Target="fonts/font1.fntdata"/><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handoutMaster" Target="handoutMasters/handoutMaster1.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OPPOSans M" panose="00020600040101010101" charset="-122"/>
              <a:ea typeface="OPPOSans M" panose="00020600040101010101" charset="-122"/>
              <a:cs typeface="OPPOSans M" panose="00020600040101010101"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OPPOSans M" panose="00020600040101010101" charset="-122"/>
                <a:ea typeface="OPPOSans M" panose="00020600040101010101" charset="-122"/>
                <a:cs typeface="OPPOSans M" panose="00020600040101010101" charset="-122"/>
              </a:rPr>
            </a:fld>
            <a:endParaRPr lang="zh-CN" altLang="en-US">
              <a:latin typeface="OPPOSans M" panose="00020600040101010101" charset="-122"/>
              <a:ea typeface="OPPOSans M" panose="00020600040101010101" charset="-122"/>
              <a:cs typeface="OPPOSans M" panose="00020600040101010101"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OPPOSans M" panose="00020600040101010101" charset="-122"/>
              <a:ea typeface="OPPOSans M" panose="00020600040101010101" charset="-122"/>
              <a:cs typeface="OPPOSans M" panose="00020600040101010101"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OPPOSans M" panose="00020600040101010101" charset="-122"/>
                <a:ea typeface="OPPOSans M" panose="00020600040101010101" charset="-122"/>
                <a:cs typeface="OPPOSans M" panose="00020600040101010101" charset="-122"/>
              </a:rPr>
            </a:fld>
            <a:endParaRPr lang="zh-CN" altLang="en-US">
              <a:latin typeface="OPPOSans M" panose="00020600040101010101" charset="-122"/>
              <a:ea typeface="OPPOSans M" panose="00020600040101010101" charset="-122"/>
              <a:cs typeface="OPPOSans M" panose="00020600040101010101" charset="-122"/>
            </a:endParaRPr>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jpeg>
</file>

<file path=ppt/media/image2.png>
</file>

<file path=ppt/media/image3.jpeg>
</file>

<file path=ppt/media/image4.jpeg>
</file>

<file path=ppt/media/image5.jpeg>
</file>

<file path=ppt/media/image6.jpeg>
</file>

<file path=ppt/media/image7.jpeg>
</file>

<file path=ppt/media/image8.png>
</file>

<file path=ppt/media/image9.wd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OPPOSans M" panose="00020600040101010101" charset="-122"/>
                <a:ea typeface="OPPOSans M" panose="00020600040101010101" charset="-122"/>
                <a:cs typeface="OPPOSans M" panose="00020600040101010101"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OPPOSans M" panose="00020600040101010101" charset="-122"/>
                <a:ea typeface="OPPOSans M" panose="00020600040101010101" charset="-122"/>
                <a:cs typeface="OPPOSans M" panose="00020600040101010101" charset="-122"/>
              </a:defRPr>
            </a:lvl1pPr>
          </a:lstStyle>
          <a:p>
            <a:fld id="{3768661A-520D-45A5-87B6-D58FB210C190}"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OPPOSans M" panose="00020600040101010101" charset="-122"/>
                <a:ea typeface="OPPOSans M" panose="00020600040101010101" charset="-122"/>
                <a:cs typeface="OPPOSans M" panose="00020600040101010101"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OPPOSans M" panose="00020600040101010101" charset="-122"/>
                <a:ea typeface="OPPOSans M" panose="00020600040101010101" charset="-122"/>
                <a:cs typeface="OPPOSans M" panose="00020600040101010101" charset="-122"/>
              </a:defRPr>
            </a:lvl1pPr>
          </a:lstStyle>
          <a:p>
            <a:fld id="{EDABCF43-F89C-4F7D-8511-3BA8F6C7FF18}"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OPPOSans M" panose="00020600040101010101" charset="-122"/>
        <a:ea typeface="OPPOSans M" panose="00020600040101010101" charset="-122"/>
        <a:cs typeface="OPPOSans M" panose="00020600040101010101" charset="-122"/>
      </a:defRPr>
    </a:lvl1pPr>
    <a:lvl2pPr marL="457200" algn="l" defTabSz="914400" rtl="0" eaLnBrk="1" latinLnBrk="0" hangingPunct="1">
      <a:defRPr sz="1200" kern="1200">
        <a:solidFill>
          <a:schemeClr val="tx1"/>
        </a:solidFill>
        <a:latin typeface="OPPOSans M" panose="00020600040101010101" charset="-122"/>
        <a:ea typeface="OPPOSans M" panose="00020600040101010101" charset="-122"/>
        <a:cs typeface="OPPOSans M" panose="00020600040101010101" charset="-122"/>
      </a:defRPr>
    </a:lvl2pPr>
    <a:lvl3pPr marL="914400" algn="l" defTabSz="914400" rtl="0" eaLnBrk="1" latinLnBrk="0" hangingPunct="1">
      <a:defRPr sz="1200" kern="1200">
        <a:solidFill>
          <a:schemeClr val="tx1"/>
        </a:solidFill>
        <a:latin typeface="OPPOSans M" panose="00020600040101010101" charset="-122"/>
        <a:ea typeface="OPPOSans M" panose="00020600040101010101" charset="-122"/>
        <a:cs typeface="OPPOSans M" panose="00020600040101010101" charset="-122"/>
      </a:defRPr>
    </a:lvl3pPr>
    <a:lvl4pPr marL="1371600" algn="l" defTabSz="914400" rtl="0" eaLnBrk="1" latinLnBrk="0" hangingPunct="1">
      <a:defRPr sz="1200" kern="1200">
        <a:solidFill>
          <a:schemeClr val="tx1"/>
        </a:solidFill>
        <a:latin typeface="OPPOSans M" panose="00020600040101010101" charset="-122"/>
        <a:ea typeface="OPPOSans M" panose="00020600040101010101" charset="-122"/>
        <a:cs typeface="OPPOSans M" panose="00020600040101010101" charset="-122"/>
      </a:defRPr>
    </a:lvl4pPr>
    <a:lvl5pPr marL="1828800" algn="l" defTabSz="914400" rtl="0" eaLnBrk="1" latinLnBrk="0" hangingPunct="1">
      <a:defRPr sz="1200" kern="1200">
        <a:solidFill>
          <a:schemeClr val="tx1"/>
        </a:solidFill>
        <a:latin typeface="OPPOSans M" panose="00020600040101010101" charset="-122"/>
        <a:ea typeface="OPPOSans M" panose="00020600040101010101" charset="-122"/>
        <a:cs typeface="OPPOSans M" panose="00020600040101010101"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DABCF43-F89C-4F7D-8511-3BA8F6C7FF18}"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DABCF43-F89C-4F7D-8511-3BA8F6C7FF18}"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DABCF43-F89C-4F7D-8511-3BA8F6C7FF18}"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DABCF43-F89C-4F7D-8511-3BA8F6C7FF18}"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solidFill>
                <a:cs typeface="OPPOSans M" panose="00020600040101010101" charset="-122"/>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solidFill>
                <a:cs typeface="OPPOSans M" panose="00020600040101010101" charset="-122"/>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olidFill>
                <a:cs typeface="OPPOSans M" panose="00020600040101010101" charset="-122"/>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OPPOSans M" panose="00020600040101010101" charset="-122"/>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OPPOSans M" panose="00020600040101010101"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OPPOSans M" panose="00020600040101010101" charset="-122"/>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OPPOSans M" panose="00020600040101010101" charset="-122"/>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OPPOSans M" panose="00020600040101010101" charset="-122"/>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OPPOSans M" panose="00020600040101010101"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image" Target="../media/image10.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7.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7.xml"/><Relationship Id="rId2" Type="http://schemas.microsoft.com/office/2007/relationships/hdphoto" Target="../media/image9.wdp"/><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descr="蓝色的键盘&#10;&#10;低可信度描述已自动生成"/>
          <p:cNvPicPr>
            <a:picLocks noChangeAspect="1"/>
          </p:cNvPicPr>
          <p:nvPr/>
        </p:nvPicPr>
        <p:blipFill rotWithShape="1">
          <a:blip r:embed="rId1" cstate="print">
            <a:duotone>
              <a:schemeClr val="accent1">
                <a:shade val="45000"/>
                <a:satMod val="135000"/>
              </a:schemeClr>
              <a:prstClr val="white"/>
            </a:duotone>
            <a:extLst>
              <a:ext uri="{28A0092B-C50C-407E-A947-70E740481C1C}">
                <a14:useLocalDpi xmlns:a14="http://schemas.microsoft.com/office/drawing/2010/main" val="0"/>
              </a:ext>
            </a:extLst>
          </a:blip>
          <a:srcRect l="1033" r="18554"/>
          <a:stretch>
            <a:fillRect/>
          </a:stretch>
        </p:blipFill>
        <p:spPr>
          <a:xfrm>
            <a:off x="3124200" y="0"/>
            <a:ext cx="9067801" cy="6858000"/>
          </a:xfrm>
          <a:custGeom>
            <a:avLst/>
            <a:gdLst>
              <a:gd name="connsiteX0" fmla="*/ 0 w 8118489"/>
              <a:gd name="connsiteY0" fmla="*/ 0 h 6858000"/>
              <a:gd name="connsiteX1" fmla="*/ 8118489 w 8118489"/>
              <a:gd name="connsiteY1" fmla="*/ 0 h 6858000"/>
              <a:gd name="connsiteX2" fmla="*/ 8118489 w 8118489"/>
              <a:gd name="connsiteY2" fmla="*/ 6858000 h 6858000"/>
              <a:gd name="connsiteX3" fmla="*/ 0 w 811848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118489" h="6858000">
                <a:moveTo>
                  <a:pt x="0" y="0"/>
                </a:moveTo>
                <a:lnTo>
                  <a:pt x="8118489" y="0"/>
                </a:lnTo>
                <a:lnTo>
                  <a:pt x="8118489" y="6858000"/>
                </a:lnTo>
                <a:lnTo>
                  <a:pt x="0" y="6858000"/>
                </a:lnTo>
                <a:close/>
              </a:path>
            </a:pathLst>
          </a:custGeom>
        </p:spPr>
      </p:pic>
      <p:sp>
        <p:nvSpPr>
          <p:cNvPr id="16" name="矩形 15"/>
          <p:cNvSpPr/>
          <p:nvPr/>
        </p:nvSpPr>
        <p:spPr>
          <a:xfrm flipH="1">
            <a:off x="0" y="0"/>
            <a:ext cx="12192000" cy="6858000"/>
          </a:xfrm>
          <a:prstGeom prst="rect">
            <a:avLst/>
          </a:prstGeom>
          <a:gradFill flip="none" rotWithShape="1">
            <a:gsLst>
              <a:gs pos="9179">
                <a:srgbClr val="283449"/>
              </a:gs>
              <a:gs pos="45000">
                <a:srgbClr val="283449">
                  <a:alpha val="86000"/>
                </a:srgbClr>
              </a:gs>
              <a:gs pos="0">
                <a:schemeClr val="accent1"/>
              </a:gs>
              <a:gs pos="84000">
                <a:schemeClr val="accent1">
                  <a:alpha val="0"/>
                </a:schemeClr>
              </a:gs>
            </a:gsLst>
            <a:lin ang="10800000" scaled="1"/>
            <a:tileRect/>
          </a:gradFill>
          <a:ln w="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pic>
        <p:nvPicPr>
          <p:cNvPr id="33" name="图片 32"/>
          <p:cNvPicPr>
            <a:picLocks noChangeAspect="1"/>
          </p:cNvPicPr>
          <p:nvPr/>
        </p:nvPicPr>
        <p:blipFill>
          <a:blip r:embed="rId2"/>
          <a:srcRect l="53954" t="56949"/>
          <a:stretch>
            <a:fillRect/>
          </a:stretch>
        </p:blipFill>
        <p:spPr>
          <a:xfrm>
            <a:off x="1" y="0"/>
            <a:ext cx="3771755" cy="3526402"/>
          </a:xfrm>
          <a:custGeom>
            <a:avLst/>
            <a:gdLst>
              <a:gd name="connsiteX0" fmla="*/ 0 w 4258577"/>
              <a:gd name="connsiteY0" fmla="*/ 0 h 3981556"/>
              <a:gd name="connsiteX1" fmla="*/ 4258577 w 4258577"/>
              <a:gd name="connsiteY1" fmla="*/ 0 h 3981556"/>
              <a:gd name="connsiteX2" fmla="*/ 4258577 w 4258577"/>
              <a:gd name="connsiteY2" fmla="*/ 3981556 h 3981556"/>
              <a:gd name="connsiteX3" fmla="*/ 0 w 4258577"/>
              <a:gd name="connsiteY3" fmla="*/ 3981556 h 3981556"/>
            </a:gdLst>
            <a:ahLst/>
            <a:cxnLst>
              <a:cxn ang="0">
                <a:pos x="connsiteX0" y="connsiteY0"/>
              </a:cxn>
              <a:cxn ang="0">
                <a:pos x="connsiteX1" y="connsiteY1"/>
              </a:cxn>
              <a:cxn ang="0">
                <a:pos x="connsiteX2" y="connsiteY2"/>
              </a:cxn>
              <a:cxn ang="0">
                <a:pos x="connsiteX3" y="connsiteY3"/>
              </a:cxn>
            </a:cxnLst>
            <a:rect l="l" t="t" r="r" b="b"/>
            <a:pathLst>
              <a:path w="4258577" h="3981556">
                <a:moveTo>
                  <a:pt x="0" y="0"/>
                </a:moveTo>
                <a:lnTo>
                  <a:pt x="4258577" y="0"/>
                </a:lnTo>
                <a:lnTo>
                  <a:pt x="4258577" y="3981556"/>
                </a:lnTo>
                <a:lnTo>
                  <a:pt x="0" y="3981556"/>
                </a:lnTo>
                <a:close/>
              </a:path>
            </a:pathLst>
          </a:custGeom>
        </p:spPr>
      </p:pic>
      <p:grpSp>
        <p:nvGrpSpPr>
          <p:cNvPr id="25" name="组合 24"/>
          <p:cNvGrpSpPr/>
          <p:nvPr/>
        </p:nvGrpSpPr>
        <p:grpSpPr>
          <a:xfrm>
            <a:off x="1001975" y="2417838"/>
            <a:ext cx="8847455" cy="2931160"/>
            <a:chOff x="1162368" y="1872151"/>
            <a:chExt cx="8847455" cy="2931160"/>
          </a:xfrm>
        </p:grpSpPr>
        <p:sp>
          <p:nvSpPr>
            <p:cNvPr id="18" name="文本框 17"/>
            <p:cNvSpPr txBox="1"/>
            <p:nvPr/>
          </p:nvSpPr>
          <p:spPr>
            <a:xfrm>
              <a:off x="1162368" y="1872151"/>
              <a:ext cx="8847455" cy="2215515"/>
            </a:xfrm>
            <a:prstGeom prst="rect">
              <a:avLst/>
            </a:prstGeom>
            <a:noFill/>
          </p:spPr>
          <p:txBody>
            <a:bodyPr wrap="none" lIns="0" tIns="0" rIns="0" bIns="0">
              <a:spAutoFit/>
            </a:bodyPr>
            <a:lstStyle/>
            <a:p>
              <a:r>
                <a:rPr lang="en-IN" altLang="en-US" sz="7200" dirty="0">
                  <a:solidFill>
                    <a:schemeClr val="bg1"/>
                  </a:solidFill>
                  <a:effectLst>
                    <a:outerShdw blurRad="165100" dist="76200" dir="2700000" algn="tl">
                      <a:schemeClr val="accent1">
                        <a:alpha val="43000"/>
                      </a:schemeClr>
                    </a:outerShdw>
                  </a:effectLst>
                  <a:latin typeface="+mj-lt"/>
                  <a:cs typeface="OPPOSans M" panose="00020600040101010101" charset="-122"/>
                </a:rPr>
                <a:t>Book </a:t>
              </a:r>
              <a:endParaRPr lang="en-IN" altLang="en-US" sz="7200" dirty="0">
                <a:solidFill>
                  <a:schemeClr val="bg1"/>
                </a:solidFill>
                <a:effectLst>
                  <a:outerShdw blurRad="165100" dist="76200" dir="2700000" algn="tl">
                    <a:schemeClr val="accent1">
                      <a:alpha val="43000"/>
                    </a:schemeClr>
                  </a:outerShdw>
                </a:effectLst>
                <a:latin typeface="+mj-lt"/>
                <a:cs typeface="OPPOSans M" panose="00020600040101010101" charset="-122"/>
              </a:endParaRPr>
            </a:p>
            <a:p>
              <a:r>
                <a:rPr lang="en-IN" altLang="en-US" sz="7200" dirty="0">
                  <a:solidFill>
                    <a:schemeClr val="bg1"/>
                  </a:solidFill>
                  <a:effectLst>
                    <a:outerShdw blurRad="165100" dist="76200" dir="2700000" algn="tl">
                      <a:schemeClr val="accent1">
                        <a:alpha val="43000"/>
                      </a:schemeClr>
                    </a:outerShdw>
                  </a:effectLst>
                  <a:latin typeface="+mj-lt"/>
                  <a:cs typeface="OPPOSans M" panose="00020600040101010101" charset="-122"/>
                </a:rPr>
                <a:t>Recommendation</a:t>
              </a:r>
              <a:endParaRPr lang="en-IN" altLang="en-US" sz="7200" dirty="0">
                <a:solidFill>
                  <a:schemeClr val="bg1"/>
                </a:solidFill>
                <a:effectLst>
                  <a:outerShdw blurRad="165100" dist="76200" dir="2700000" algn="tl">
                    <a:schemeClr val="accent1">
                      <a:alpha val="43000"/>
                    </a:schemeClr>
                  </a:outerShdw>
                </a:effectLst>
                <a:latin typeface="+mj-lt"/>
                <a:cs typeface="OPPOSans M" panose="00020600040101010101" charset="-122"/>
              </a:endParaRPr>
            </a:p>
          </p:txBody>
        </p:sp>
        <p:sp>
          <p:nvSpPr>
            <p:cNvPr id="11" name="文本框 10"/>
            <p:cNvSpPr txBox="1"/>
            <p:nvPr/>
          </p:nvSpPr>
          <p:spPr>
            <a:xfrm>
              <a:off x="1169988" y="4508671"/>
              <a:ext cx="6690995" cy="294640"/>
            </a:xfrm>
            <a:prstGeom prst="rect">
              <a:avLst/>
            </a:prstGeom>
            <a:noFill/>
          </p:spPr>
          <p:txBody>
            <a:bodyPr wrap="square" lIns="0" tIns="0" rIns="0" bIns="0">
              <a:spAutoFit/>
            </a:bodyPr>
            <a:lstStyle>
              <a:defPPr>
                <a:defRPr lang="en-US"/>
              </a:defPPr>
              <a:lvl1pPr>
                <a:lnSpc>
                  <a:spcPct val="120000"/>
                </a:lnSpc>
                <a:defRPr sz="1600">
                  <a:solidFill>
                    <a:schemeClr val="bg1"/>
                  </a:solidFill>
                  <a:effectLst/>
                </a:defRPr>
              </a:lvl1pPr>
            </a:lstStyle>
            <a:p>
              <a:r>
                <a:rPr lang="en-IN" altLang="en-US" dirty="0">
                  <a:cs typeface="OPPOSans M" panose="00020600040101010101" charset="-122"/>
                </a:rPr>
                <a:t>Recommendation System based on Descrptions</a:t>
              </a:r>
              <a:endParaRPr lang="en-IN" altLang="en-US" dirty="0">
                <a:cs typeface="OPPOSans M" panose="00020600040101010101" charset="-122"/>
              </a:endParaRPr>
            </a:p>
          </p:txBody>
        </p:sp>
      </p:grpSp>
      <p:grpSp>
        <p:nvGrpSpPr>
          <p:cNvPr id="22" name="组合 21"/>
          <p:cNvGrpSpPr/>
          <p:nvPr/>
        </p:nvGrpSpPr>
        <p:grpSpPr>
          <a:xfrm>
            <a:off x="3744363" y="288472"/>
            <a:ext cx="8857486" cy="8857486"/>
            <a:chOff x="6298277" y="5552622"/>
            <a:chExt cx="8857486" cy="8857486"/>
          </a:xfrm>
        </p:grpSpPr>
        <p:sp>
          <p:nvSpPr>
            <p:cNvPr id="30" name="椭圆 29"/>
            <p:cNvSpPr/>
            <p:nvPr/>
          </p:nvSpPr>
          <p:spPr>
            <a:xfrm>
              <a:off x="8792723" y="8047068"/>
              <a:ext cx="3868595" cy="3868595"/>
            </a:xfrm>
            <a:prstGeom prst="ellipse">
              <a:avLst/>
            </a:prstGeom>
            <a:noFill/>
            <a:ln w="3175">
              <a:solidFill>
                <a:schemeClr val="accent2">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sp>
          <p:nvSpPr>
            <p:cNvPr id="32" name="Oval 29_1_1"/>
            <p:cNvSpPr/>
            <p:nvPr/>
          </p:nvSpPr>
          <p:spPr>
            <a:xfrm>
              <a:off x="6298277" y="5552622"/>
              <a:ext cx="8857486" cy="8857486"/>
            </a:xfrm>
            <a:prstGeom prst="ellipse">
              <a:avLst/>
            </a:prstGeom>
            <a:noFill/>
            <a:ln w="3175">
              <a:solidFill>
                <a:schemeClr val="accent2">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cs typeface="OPPOSans M" panose="00020600040101010101" charset="-122"/>
              </a:endParaRPr>
            </a:p>
          </p:txBody>
        </p:sp>
        <p:sp>
          <p:nvSpPr>
            <p:cNvPr id="31" name="Oval 29_1"/>
            <p:cNvSpPr/>
            <p:nvPr/>
          </p:nvSpPr>
          <p:spPr>
            <a:xfrm>
              <a:off x="7648096" y="6902441"/>
              <a:ext cx="6157848" cy="6157848"/>
            </a:xfrm>
            <a:prstGeom prst="ellipse">
              <a:avLst/>
            </a:prstGeom>
            <a:noFill/>
            <a:ln w="3175">
              <a:solidFill>
                <a:schemeClr val="accent2">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cs typeface="OPPOSans M" panose="00020600040101010101" charset="-122"/>
              </a:endParaRPr>
            </a:p>
          </p:txBody>
        </p:sp>
        <p:grpSp>
          <p:nvGrpSpPr>
            <p:cNvPr id="29" name="组合 28"/>
            <p:cNvGrpSpPr/>
            <p:nvPr/>
          </p:nvGrpSpPr>
          <p:grpSpPr>
            <a:xfrm>
              <a:off x="10176518" y="9430863"/>
              <a:ext cx="1101004" cy="1101004"/>
              <a:chOff x="8776243" y="3724837"/>
              <a:chExt cx="1740266" cy="1740266"/>
            </a:xfrm>
          </p:grpSpPr>
          <p:sp>
            <p:nvSpPr>
              <p:cNvPr id="27" name="椭圆 26"/>
              <p:cNvSpPr/>
              <p:nvPr/>
            </p:nvSpPr>
            <p:spPr>
              <a:xfrm>
                <a:off x="8776243" y="3724837"/>
                <a:ext cx="1740266" cy="1740266"/>
              </a:xfrm>
              <a:prstGeom prst="ellipse">
                <a:avLst/>
              </a:prstGeom>
              <a:gradFill flip="none" rotWithShape="1">
                <a:gsLst>
                  <a:gs pos="0">
                    <a:schemeClr val="accent2">
                      <a:alpha val="0"/>
                    </a:schemeClr>
                  </a:gs>
                  <a:gs pos="100000">
                    <a:schemeClr val="accent2">
                      <a:alpha val="21000"/>
                    </a:schemeClr>
                  </a:gs>
                </a:gsLst>
                <a:path path="circle">
                  <a:fillToRect l="50000" t="50000" r="50000" b="50000"/>
                </a:path>
                <a:tileRect/>
              </a:gra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sp>
            <p:nvSpPr>
              <p:cNvPr id="28" name="等腰三角形 27"/>
              <p:cNvSpPr/>
              <p:nvPr/>
            </p:nvSpPr>
            <p:spPr>
              <a:xfrm rot="5400000">
                <a:off x="9401153" y="4343517"/>
                <a:ext cx="592033" cy="502908"/>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grpSp>
      </p:grpSp>
      <p:pic>
        <p:nvPicPr>
          <p:cNvPr id="21" name="图片 20"/>
          <p:cNvPicPr>
            <a:picLocks noChangeAspect="1"/>
          </p:cNvPicPr>
          <p:nvPr/>
        </p:nvPicPr>
        <p:blipFill>
          <a:blip r:embed="rId2"/>
          <a:srcRect r="60266" b="62924"/>
          <a:stretch>
            <a:fillRect/>
          </a:stretch>
        </p:blipFill>
        <p:spPr>
          <a:xfrm>
            <a:off x="8988172" y="3868506"/>
            <a:ext cx="3203828" cy="2989493"/>
          </a:xfrm>
          <a:custGeom>
            <a:avLst/>
            <a:gdLst>
              <a:gd name="connsiteX0" fmla="*/ 0 w 3674846"/>
              <a:gd name="connsiteY0" fmla="*/ 0 h 3429000"/>
              <a:gd name="connsiteX1" fmla="*/ 3674846 w 3674846"/>
              <a:gd name="connsiteY1" fmla="*/ 0 h 3429000"/>
              <a:gd name="connsiteX2" fmla="*/ 3674846 w 3674846"/>
              <a:gd name="connsiteY2" fmla="*/ 3429000 h 3429000"/>
              <a:gd name="connsiteX3" fmla="*/ 0 w 3674846"/>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3674846" h="3429000">
                <a:moveTo>
                  <a:pt x="0" y="0"/>
                </a:moveTo>
                <a:lnTo>
                  <a:pt x="3674846" y="0"/>
                </a:lnTo>
                <a:lnTo>
                  <a:pt x="3674846" y="3429000"/>
                </a:lnTo>
                <a:lnTo>
                  <a:pt x="0" y="3429000"/>
                </a:lnTo>
                <a:close/>
              </a:path>
            </a:pathLst>
          </a:cu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 name="任意多边形: 形状 52"/>
          <p:cNvSpPr/>
          <p:nvPr/>
        </p:nvSpPr>
        <p:spPr>
          <a:xfrm flipH="1">
            <a:off x="426719" y="168275"/>
            <a:ext cx="11683047" cy="6858000"/>
          </a:xfrm>
          <a:custGeom>
            <a:avLst/>
            <a:gdLst>
              <a:gd name="connsiteX0" fmla="*/ 4489896 w 11087233"/>
              <a:gd name="connsiteY0" fmla="*/ 0 h 6858000"/>
              <a:gd name="connsiteX1" fmla="*/ 11087233 w 11087233"/>
              <a:gd name="connsiteY1" fmla="*/ 0 h 6858000"/>
              <a:gd name="connsiteX2" fmla="*/ 2932740 w 11087233"/>
              <a:gd name="connsiteY2" fmla="*/ 6858000 h 6858000"/>
              <a:gd name="connsiteX3" fmla="*/ 0 w 1108723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087233" h="6858000">
                <a:moveTo>
                  <a:pt x="4489896" y="0"/>
                </a:moveTo>
                <a:lnTo>
                  <a:pt x="11087233" y="0"/>
                </a:lnTo>
                <a:lnTo>
                  <a:pt x="2932740" y="6858000"/>
                </a:lnTo>
                <a:lnTo>
                  <a:pt x="0" y="685800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sp>
        <p:nvSpPr>
          <p:cNvPr id="6" name="文本框 5"/>
          <p:cNvSpPr txBox="1"/>
          <p:nvPr/>
        </p:nvSpPr>
        <p:spPr>
          <a:xfrm>
            <a:off x="0" y="715467"/>
            <a:ext cx="10439400" cy="615315"/>
          </a:xfrm>
          <a:prstGeom prst="rect">
            <a:avLst/>
          </a:prstGeom>
          <a:noFill/>
        </p:spPr>
        <p:txBody>
          <a:bodyPr wrap="square" lIns="0" tIns="0" rIns="0" bIns="0">
            <a:spAutoFit/>
            <a:scene3d>
              <a:camera prst="orthographicFront"/>
              <a:lightRig rig="threePt" dir="t"/>
            </a:scene3d>
          </a:bodyPr>
          <a:lstStyle/>
          <a:p>
            <a:pPr lvl="2" algn="ctr"/>
            <a:r>
              <a:rPr lang="en-IN" altLang="en-US" sz="4000" dirty="0">
                <a:ln w="22225">
                  <a:solidFill>
                    <a:schemeClr val="accent2"/>
                  </a:solidFill>
                  <a:prstDash val="solid"/>
                </a:ln>
                <a:solidFill>
                  <a:schemeClr val="accent2">
                    <a:lumMod val="40000"/>
                    <a:lumOff val="60000"/>
                  </a:schemeClr>
                </a:solidFill>
                <a:effectLst/>
                <a:cs typeface="OPPOSans M" panose="00020600040101010101" charset="-122"/>
                <a:sym typeface="+mn-ea"/>
              </a:rPr>
              <a:t>Data Validation</a:t>
            </a:r>
            <a:endParaRPr lang="en-IN" altLang="en-US" sz="4000" dirty="0">
              <a:ln w="22225">
                <a:solidFill>
                  <a:schemeClr val="accent2"/>
                </a:solidFill>
                <a:prstDash val="solid"/>
              </a:ln>
              <a:solidFill>
                <a:schemeClr val="accent2">
                  <a:lumMod val="40000"/>
                  <a:lumOff val="60000"/>
                </a:schemeClr>
              </a:solidFill>
              <a:effectLst/>
              <a:latin typeface="+mj-lt"/>
              <a:cs typeface="OPPOSans M" panose="00020600040101010101" charset="-122"/>
              <a:sym typeface="+mn-ea"/>
            </a:endParaRPr>
          </a:p>
        </p:txBody>
      </p:sp>
      <p:sp>
        <p:nvSpPr>
          <p:cNvPr id="50" name="矩形 49"/>
          <p:cNvSpPr/>
          <p:nvPr/>
        </p:nvSpPr>
        <p:spPr>
          <a:xfrm>
            <a:off x="1170305" y="1586230"/>
            <a:ext cx="9871075" cy="4688205"/>
          </a:xfrm>
          <a:prstGeom prst="rect">
            <a:avLst/>
          </a:prstGeom>
          <a:solidFill>
            <a:schemeClr val="accent1"/>
          </a:solidFill>
          <a:ln>
            <a:noFill/>
          </a:ln>
          <a:effectLst>
            <a:outerShdw blurRad="317500" dist="177800" dir="5400000" sx="96000" sy="96000" algn="t"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sp>
        <p:nvSpPr>
          <p:cNvPr id="25" name="文本框 24"/>
          <p:cNvSpPr txBox="1"/>
          <p:nvPr/>
        </p:nvSpPr>
        <p:spPr>
          <a:xfrm>
            <a:off x="1657350" y="1991360"/>
            <a:ext cx="8322310" cy="3877945"/>
          </a:xfrm>
          <a:prstGeom prst="rect">
            <a:avLst/>
          </a:prstGeom>
          <a:noFill/>
        </p:spPr>
        <p:txBody>
          <a:bodyPr wrap="square" lIns="0" tIns="0" rIns="0" bIns="0">
            <a:spAutoFit/>
          </a:bodyPr>
          <a:lstStyle>
            <a:defPPr>
              <a:defRPr lang="en-US"/>
            </a:defPPr>
            <a:lvl1pPr>
              <a:lnSpc>
                <a:spcPct val="120000"/>
              </a:lnSpc>
              <a:defRPr sz="1400">
                <a:solidFill>
                  <a:schemeClr val="bg1"/>
                </a:solidFill>
                <a:effectLst/>
              </a:defRPr>
            </a:lvl1pPr>
          </a:lstStyle>
          <a:p>
            <a:r>
              <a:rPr lang="en-IN" altLang="en-US" sz="1500" dirty="0">
                <a:cs typeface="OPPOSans M" panose="00020600040101010101" charset="-122"/>
              </a:rPr>
              <a:t>1. CSV File Loading: The code validates the loading of a CSV file containing book descriptions from a local path.</a:t>
            </a:r>
            <a:endParaRPr lang="en-IN" altLang="en-US" sz="1500" dirty="0">
              <a:cs typeface="OPPOSans M" panose="00020600040101010101" charset="-122"/>
            </a:endParaRPr>
          </a:p>
          <a:p>
            <a:endParaRPr lang="en-IN" altLang="en-US" sz="1500" dirty="0">
              <a:cs typeface="OPPOSans M" panose="00020600040101010101" charset="-122"/>
            </a:endParaRPr>
          </a:p>
          <a:p>
            <a:r>
              <a:rPr lang="en-IN" altLang="en-US" sz="1500" dirty="0">
                <a:cs typeface="OPPOSans M" panose="00020600040101010101" charset="-122"/>
              </a:rPr>
              <a:t>2. Exception Handling:Implements robust error handling techniques to manage exceptions that may occur during data loading and preprocessing.</a:t>
            </a:r>
            <a:endParaRPr lang="en-IN" altLang="en-US" sz="1500" dirty="0">
              <a:cs typeface="OPPOSans M" panose="00020600040101010101" charset="-122"/>
            </a:endParaRPr>
          </a:p>
          <a:p>
            <a:endParaRPr lang="en-IN" altLang="en-US" sz="1500" dirty="0">
              <a:cs typeface="OPPOSans M" panose="00020600040101010101" charset="-122"/>
            </a:endParaRPr>
          </a:p>
          <a:p>
            <a:r>
              <a:rPr lang="en-IN" altLang="en-US" sz="1500" dirty="0">
                <a:cs typeface="OPPOSans M" panose="00020600040101010101" charset="-122"/>
              </a:rPr>
              <a:t>3. Logging:Utilizes a logging system to track and validate the flow of data within the code, ensuring transparency and error traceability.</a:t>
            </a:r>
            <a:endParaRPr lang="en-IN" altLang="en-US" sz="1500" dirty="0">
              <a:cs typeface="OPPOSans M" panose="00020600040101010101" charset="-122"/>
            </a:endParaRPr>
          </a:p>
          <a:p>
            <a:endParaRPr lang="en-IN" altLang="en-US" sz="1500" dirty="0">
              <a:cs typeface="OPPOSans M" panose="00020600040101010101" charset="-122"/>
            </a:endParaRPr>
          </a:p>
          <a:p>
            <a:r>
              <a:rPr lang="en-IN" altLang="en-US" sz="1500" dirty="0">
                <a:cs typeface="OPPOSans M" panose="00020600040101010101" charset="-122"/>
              </a:rPr>
              <a:t>4. Stop Words Removal:Utilizes the TF-IDF vectorizer with English stop words removal to enhance the accuracy of the text data representation.</a:t>
            </a:r>
            <a:endParaRPr lang="en-IN" altLang="en-US" sz="1500" dirty="0">
              <a:cs typeface="OPPOSans M" panose="00020600040101010101" charset="-122"/>
            </a:endParaRPr>
          </a:p>
          <a:p>
            <a:endParaRPr lang="en-IN" altLang="en-US" sz="1500" dirty="0">
              <a:cs typeface="OPPOSans M" panose="00020600040101010101" charset="-122"/>
            </a:endParaRPr>
          </a:p>
          <a:p>
            <a:r>
              <a:rPr lang="en-IN" altLang="en-US" sz="1500" dirty="0">
                <a:cs typeface="OPPOSans M" panose="00020600040101010101" charset="-122"/>
              </a:rPr>
              <a:t>5. Data Integrity: Ensures data integrity by validating the successful loading of the CSV file and proper preprocessing steps</a:t>
            </a:r>
            <a:endParaRPr lang="en-IN" altLang="en-US" sz="1500" dirty="0">
              <a:cs typeface="OPPOSans M" panose="00020600040101010101"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 name="任意多边形: 形状 52"/>
          <p:cNvSpPr/>
          <p:nvPr/>
        </p:nvSpPr>
        <p:spPr>
          <a:xfrm flipH="1">
            <a:off x="426719" y="168275"/>
            <a:ext cx="11683047" cy="6858000"/>
          </a:xfrm>
          <a:custGeom>
            <a:avLst/>
            <a:gdLst>
              <a:gd name="connsiteX0" fmla="*/ 4489896 w 11087233"/>
              <a:gd name="connsiteY0" fmla="*/ 0 h 6858000"/>
              <a:gd name="connsiteX1" fmla="*/ 11087233 w 11087233"/>
              <a:gd name="connsiteY1" fmla="*/ 0 h 6858000"/>
              <a:gd name="connsiteX2" fmla="*/ 2932740 w 11087233"/>
              <a:gd name="connsiteY2" fmla="*/ 6858000 h 6858000"/>
              <a:gd name="connsiteX3" fmla="*/ 0 w 1108723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087233" h="6858000">
                <a:moveTo>
                  <a:pt x="4489896" y="0"/>
                </a:moveTo>
                <a:lnTo>
                  <a:pt x="11087233" y="0"/>
                </a:lnTo>
                <a:lnTo>
                  <a:pt x="2932740" y="6858000"/>
                </a:lnTo>
                <a:lnTo>
                  <a:pt x="0" y="685800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sp>
        <p:nvSpPr>
          <p:cNvPr id="6" name="文本框 5"/>
          <p:cNvSpPr txBox="1"/>
          <p:nvPr/>
        </p:nvSpPr>
        <p:spPr>
          <a:xfrm>
            <a:off x="0" y="715467"/>
            <a:ext cx="10439400" cy="615315"/>
          </a:xfrm>
          <a:prstGeom prst="rect">
            <a:avLst/>
          </a:prstGeom>
          <a:noFill/>
        </p:spPr>
        <p:txBody>
          <a:bodyPr wrap="square" lIns="0" tIns="0" rIns="0" bIns="0">
            <a:spAutoFit/>
            <a:scene3d>
              <a:camera prst="orthographicFront"/>
              <a:lightRig rig="threePt" dir="t"/>
            </a:scene3d>
          </a:bodyPr>
          <a:lstStyle/>
          <a:p>
            <a:pPr lvl="2" algn="ctr"/>
            <a:r>
              <a:rPr lang="en-IN" altLang="en-US" sz="4000" dirty="0">
                <a:ln w="22225">
                  <a:solidFill>
                    <a:schemeClr val="accent2"/>
                  </a:solidFill>
                  <a:prstDash val="solid"/>
                </a:ln>
                <a:solidFill>
                  <a:schemeClr val="accent2">
                    <a:lumMod val="40000"/>
                    <a:lumOff val="60000"/>
                  </a:schemeClr>
                </a:solidFill>
                <a:effectLst/>
                <a:cs typeface="OPPOSans M" panose="00020600040101010101" charset="-122"/>
                <a:sym typeface="+mn-ea"/>
              </a:rPr>
              <a:t>Data Transformation</a:t>
            </a:r>
            <a:endParaRPr lang="en-IN" altLang="en-US" sz="4000" dirty="0">
              <a:ln w="22225">
                <a:solidFill>
                  <a:schemeClr val="accent2"/>
                </a:solidFill>
                <a:prstDash val="solid"/>
              </a:ln>
              <a:solidFill>
                <a:schemeClr val="accent2">
                  <a:lumMod val="40000"/>
                  <a:lumOff val="60000"/>
                </a:schemeClr>
              </a:solidFill>
              <a:effectLst/>
              <a:latin typeface="+mj-lt"/>
              <a:cs typeface="OPPOSans M" panose="00020600040101010101" charset="-122"/>
              <a:sym typeface="+mn-ea"/>
            </a:endParaRPr>
          </a:p>
        </p:txBody>
      </p:sp>
      <p:sp>
        <p:nvSpPr>
          <p:cNvPr id="50" name="矩形 49"/>
          <p:cNvSpPr/>
          <p:nvPr/>
        </p:nvSpPr>
        <p:spPr>
          <a:xfrm>
            <a:off x="1170305" y="1586230"/>
            <a:ext cx="9871075" cy="4688205"/>
          </a:xfrm>
          <a:prstGeom prst="rect">
            <a:avLst/>
          </a:prstGeom>
          <a:solidFill>
            <a:schemeClr val="accent1"/>
          </a:solidFill>
          <a:ln>
            <a:noFill/>
          </a:ln>
          <a:effectLst>
            <a:outerShdw blurRad="317500" dist="177800" dir="5400000" sx="96000" sy="96000" algn="t"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sp>
        <p:nvSpPr>
          <p:cNvPr id="25" name="文本框 24"/>
          <p:cNvSpPr txBox="1"/>
          <p:nvPr/>
        </p:nvSpPr>
        <p:spPr>
          <a:xfrm>
            <a:off x="1657350" y="1842135"/>
            <a:ext cx="8322310" cy="4518025"/>
          </a:xfrm>
          <a:prstGeom prst="rect">
            <a:avLst/>
          </a:prstGeom>
          <a:noFill/>
        </p:spPr>
        <p:txBody>
          <a:bodyPr wrap="square" lIns="0" tIns="0" rIns="0" bIns="0">
            <a:noAutofit/>
          </a:bodyPr>
          <a:lstStyle>
            <a:defPPr>
              <a:defRPr lang="en-US"/>
            </a:defPPr>
            <a:lvl1pPr>
              <a:lnSpc>
                <a:spcPct val="120000"/>
              </a:lnSpc>
              <a:defRPr sz="1400">
                <a:solidFill>
                  <a:schemeClr val="bg1"/>
                </a:solidFill>
                <a:effectLst/>
              </a:defRPr>
            </a:lvl1pPr>
          </a:lstStyle>
          <a:p>
            <a:r>
              <a:rPr lang="en-IN" altLang="en-US" sz="1500" dirty="0">
                <a:cs typeface="OPPOSans M" panose="00020600040101010101" charset="-122"/>
              </a:rPr>
              <a:t>1. TF-IDF Vectorization: Implements the TF-IDF vectorization technique to transform textual book descriptions into numerical vectors, preserving semantic meaning.</a:t>
            </a:r>
            <a:endParaRPr lang="en-IN" altLang="en-US" sz="1500" dirty="0">
              <a:cs typeface="OPPOSans M" panose="00020600040101010101" charset="-122"/>
            </a:endParaRPr>
          </a:p>
          <a:p>
            <a:endParaRPr lang="en-IN" altLang="en-US" sz="1500" dirty="0">
              <a:cs typeface="OPPOSans M" panose="00020600040101010101" charset="-122"/>
            </a:endParaRPr>
          </a:p>
          <a:p>
            <a:r>
              <a:rPr lang="en-IN" altLang="en-US" sz="1500" dirty="0">
                <a:cs typeface="OPPOSans M" panose="00020600040101010101" charset="-122"/>
              </a:rPr>
              <a:t>2. KNN Model Training: Utilizes the Nearest Neighbors algorithm with cosine similarity metric to transform the TF-IDF vectors into a model capable of finding similar books based on their descriptions.</a:t>
            </a:r>
            <a:endParaRPr lang="en-IN" altLang="en-US" sz="1500" dirty="0">
              <a:cs typeface="OPPOSans M" panose="00020600040101010101" charset="-122"/>
            </a:endParaRPr>
          </a:p>
          <a:p>
            <a:endParaRPr lang="en-IN" altLang="en-US" sz="1500" dirty="0">
              <a:cs typeface="OPPOSans M" panose="00020600040101010101" charset="-122"/>
            </a:endParaRPr>
          </a:p>
          <a:p>
            <a:r>
              <a:rPr lang="en-IN" altLang="en-US" sz="1500" dirty="0">
                <a:cs typeface="OPPOSans M" panose="00020600040101010101" charset="-122"/>
              </a:rPr>
              <a:t>3. Model Persistence: Saves the trained KNN model and TF-IDF vectorizer as pickle files, ensuring the transformation process can be replicated without retraining.</a:t>
            </a:r>
            <a:endParaRPr lang="en-IN" altLang="en-US" sz="1500" dirty="0">
              <a:cs typeface="OPPOSans M" panose="00020600040101010101" charset="-122"/>
            </a:endParaRPr>
          </a:p>
          <a:p>
            <a:endParaRPr lang="en-IN" altLang="en-US" sz="1500" dirty="0">
              <a:cs typeface="OPPOSans M" panose="00020600040101010101" charset="-122"/>
            </a:endParaRPr>
          </a:p>
          <a:p>
            <a:r>
              <a:rPr lang="en-IN" altLang="en-US" sz="1500" dirty="0">
                <a:cs typeface="OPPOSans M" panose="00020600040101010101" charset="-122"/>
              </a:rPr>
              <a:t>4. Configurability: Employs a configuration class (ModelTrainerConfig) to manage file paths, enhancing code modularity and ease of maintenance.</a:t>
            </a:r>
            <a:endParaRPr lang="en-IN" altLang="en-US" sz="1500" dirty="0">
              <a:cs typeface="OPPOSans M" panose="00020600040101010101" charset="-122"/>
            </a:endParaRPr>
          </a:p>
          <a:p>
            <a:endParaRPr lang="en-IN" altLang="en-US" sz="1500" dirty="0">
              <a:cs typeface="OPPOSans M" panose="00020600040101010101" charset="-122"/>
            </a:endParaRPr>
          </a:p>
          <a:p>
            <a:r>
              <a:rPr lang="en-IN" altLang="en-US" sz="1500" dirty="0">
                <a:cs typeface="OPPOSans M" panose="00020600040101010101" charset="-122"/>
              </a:rPr>
              <a:t>5. Method Encapsulation: Encapsulates data validation, transformation, and model training processes within the ModelTrainer class, promoting code organization and reusability.</a:t>
            </a:r>
            <a:endParaRPr lang="en-IN" altLang="en-US" sz="1500" dirty="0">
              <a:cs typeface="OPPOSans M" panose="00020600040101010101" charset="-122"/>
            </a:endParaRPr>
          </a:p>
          <a:p>
            <a:endParaRPr lang="en-IN" altLang="en-US" sz="1500" dirty="0">
              <a:cs typeface="OPPOSans M" panose="00020600040101010101" charset="-122"/>
            </a:endParaRPr>
          </a:p>
          <a:p>
            <a:endParaRPr lang="en-IN" altLang="en-US" sz="1500" dirty="0">
              <a:cs typeface="OPPOSans M" panose="00020600040101010101" charset="-122"/>
            </a:endParaRPr>
          </a:p>
          <a:p>
            <a:endParaRPr lang="en-IN" altLang="en-US" sz="1500" dirty="0">
              <a:cs typeface="OPPOSans M" panose="00020600040101010101"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 name="任意多边形: 形状 52"/>
          <p:cNvSpPr/>
          <p:nvPr/>
        </p:nvSpPr>
        <p:spPr>
          <a:xfrm flipH="1">
            <a:off x="426719" y="168275"/>
            <a:ext cx="11683047" cy="6858000"/>
          </a:xfrm>
          <a:custGeom>
            <a:avLst/>
            <a:gdLst>
              <a:gd name="connsiteX0" fmla="*/ 4489896 w 11087233"/>
              <a:gd name="connsiteY0" fmla="*/ 0 h 6858000"/>
              <a:gd name="connsiteX1" fmla="*/ 11087233 w 11087233"/>
              <a:gd name="connsiteY1" fmla="*/ 0 h 6858000"/>
              <a:gd name="connsiteX2" fmla="*/ 2932740 w 11087233"/>
              <a:gd name="connsiteY2" fmla="*/ 6858000 h 6858000"/>
              <a:gd name="connsiteX3" fmla="*/ 0 w 1108723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087233" h="6858000">
                <a:moveTo>
                  <a:pt x="4489896" y="0"/>
                </a:moveTo>
                <a:lnTo>
                  <a:pt x="11087233" y="0"/>
                </a:lnTo>
                <a:lnTo>
                  <a:pt x="2932740" y="6858000"/>
                </a:lnTo>
                <a:lnTo>
                  <a:pt x="0" y="685800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sp>
        <p:nvSpPr>
          <p:cNvPr id="6" name="文本框 5"/>
          <p:cNvSpPr txBox="1"/>
          <p:nvPr/>
        </p:nvSpPr>
        <p:spPr>
          <a:xfrm>
            <a:off x="0" y="715467"/>
            <a:ext cx="10439400" cy="615315"/>
          </a:xfrm>
          <a:prstGeom prst="rect">
            <a:avLst/>
          </a:prstGeom>
          <a:noFill/>
        </p:spPr>
        <p:txBody>
          <a:bodyPr wrap="square" lIns="0" tIns="0" rIns="0" bIns="0">
            <a:spAutoFit/>
            <a:scene3d>
              <a:camera prst="orthographicFront"/>
              <a:lightRig rig="threePt" dir="t"/>
            </a:scene3d>
          </a:bodyPr>
          <a:lstStyle/>
          <a:p>
            <a:pPr lvl="2" algn="ctr"/>
            <a:r>
              <a:rPr lang="en-IN" altLang="en-US" sz="4000" dirty="0">
                <a:ln w="22225">
                  <a:solidFill>
                    <a:schemeClr val="accent2"/>
                  </a:solidFill>
                  <a:prstDash val="solid"/>
                </a:ln>
                <a:solidFill>
                  <a:schemeClr val="accent2">
                    <a:lumMod val="40000"/>
                    <a:lumOff val="60000"/>
                  </a:schemeClr>
                </a:solidFill>
                <a:effectLst/>
                <a:latin typeface="+mj-lt"/>
                <a:cs typeface="OPPOSans M" panose="00020600040101010101" charset="-122"/>
                <a:sym typeface="+mn-ea"/>
              </a:rPr>
              <a:t>Prediction</a:t>
            </a:r>
            <a:endParaRPr lang="en-IN" altLang="en-US" sz="4000" dirty="0">
              <a:ln w="22225">
                <a:solidFill>
                  <a:schemeClr val="accent2"/>
                </a:solidFill>
                <a:prstDash val="solid"/>
              </a:ln>
              <a:solidFill>
                <a:schemeClr val="accent2">
                  <a:lumMod val="40000"/>
                  <a:lumOff val="60000"/>
                </a:schemeClr>
              </a:solidFill>
              <a:effectLst/>
              <a:latin typeface="+mj-lt"/>
              <a:cs typeface="OPPOSans M" panose="00020600040101010101" charset="-122"/>
              <a:sym typeface="+mn-ea"/>
            </a:endParaRPr>
          </a:p>
        </p:txBody>
      </p:sp>
      <p:sp>
        <p:nvSpPr>
          <p:cNvPr id="50" name="矩形 49"/>
          <p:cNvSpPr/>
          <p:nvPr/>
        </p:nvSpPr>
        <p:spPr>
          <a:xfrm>
            <a:off x="1170305" y="1586230"/>
            <a:ext cx="9871075" cy="4688205"/>
          </a:xfrm>
          <a:prstGeom prst="rect">
            <a:avLst/>
          </a:prstGeom>
          <a:solidFill>
            <a:schemeClr val="accent1"/>
          </a:solidFill>
          <a:ln>
            <a:noFill/>
          </a:ln>
          <a:effectLst>
            <a:outerShdw blurRad="317500" dist="177800" dir="5400000" sx="96000" sy="96000" algn="t"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sp>
        <p:nvSpPr>
          <p:cNvPr id="25" name="文本框 24"/>
          <p:cNvSpPr txBox="1"/>
          <p:nvPr/>
        </p:nvSpPr>
        <p:spPr>
          <a:xfrm>
            <a:off x="1657350" y="1842135"/>
            <a:ext cx="8322310" cy="4518025"/>
          </a:xfrm>
          <a:prstGeom prst="rect">
            <a:avLst/>
          </a:prstGeom>
          <a:noFill/>
        </p:spPr>
        <p:txBody>
          <a:bodyPr wrap="square" lIns="0" tIns="0" rIns="0" bIns="0">
            <a:noAutofit/>
          </a:bodyPr>
          <a:lstStyle>
            <a:defPPr>
              <a:defRPr lang="en-US"/>
            </a:defPPr>
            <a:lvl1pPr>
              <a:lnSpc>
                <a:spcPct val="120000"/>
              </a:lnSpc>
              <a:defRPr sz="1400">
                <a:solidFill>
                  <a:schemeClr val="bg1"/>
                </a:solidFill>
                <a:effectLst/>
              </a:defRPr>
            </a:lvl1pPr>
          </a:lstStyle>
          <a:p>
            <a:r>
              <a:rPr lang="en-IN" altLang="en-US" sz="1050" dirty="0">
                <a:cs typeface="OPPOSans M" panose="00020600040101010101" charset="-122"/>
              </a:rPr>
              <a:t>1. Data Loading: Loads the input data, typically a description or query, to be used for generating predictions from the user or application input.</a:t>
            </a:r>
            <a:endParaRPr lang="en-IN" altLang="en-US" sz="1050" dirty="0">
              <a:cs typeface="OPPOSans M" panose="00020600040101010101" charset="-122"/>
            </a:endParaRPr>
          </a:p>
          <a:p>
            <a:endParaRPr lang="en-IN" altLang="en-US" sz="1050" dirty="0">
              <a:cs typeface="OPPOSans M" panose="00020600040101010101" charset="-122"/>
            </a:endParaRPr>
          </a:p>
          <a:p>
            <a:r>
              <a:rPr lang="en-IN" altLang="en-US" sz="1050" dirty="0">
                <a:cs typeface="OPPOSans M" panose="00020600040101010101" charset="-122"/>
              </a:rPr>
              <a:t>2. Text Preprocessing: Preprocesses the input data using the same techniques applied during training, ensuring consistency and accuracy in representation.</a:t>
            </a:r>
            <a:endParaRPr lang="en-IN" altLang="en-US" sz="1050" dirty="0">
              <a:cs typeface="OPPOSans M" panose="00020600040101010101" charset="-122"/>
            </a:endParaRPr>
          </a:p>
          <a:p>
            <a:endParaRPr lang="en-IN" altLang="en-US" sz="1050" dirty="0">
              <a:cs typeface="OPPOSans M" panose="00020600040101010101" charset="-122"/>
            </a:endParaRPr>
          </a:p>
          <a:p>
            <a:r>
              <a:rPr lang="en-IN" altLang="en-US" sz="1050" dirty="0">
                <a:cs typeface="OPPOSans M" panose="00020600040101010101" charset="-122"/>
              </a:rPr>
              <a:t>3. Feature Extraction:Utilizes the pre-trained TF-IDF vectorizer to transform the input text into numerical vectors, aligning them with the vectors used during model training.</a:t>
            </a:r>
            <a:endParaRPr lang="en-IN" altLang="en-US" sz="1050" dirty="0">
              <a:cs typeface="OPPOSans M" panose="00020600040101010101" charset="-122"/>
            </a:endParaRPr>
          </a:p>
          <a:p>
            <a:endParaRPr lang="en-IN" altLang="en-US" sz="1050" dirty="0">
              <a:cs typeface="OPPOSans M" panose="00020600040101010101" charset="-122"/>
            </a:endParaRPr>
          </a:p>
          <a:p>
            <a:r>
              <a:rPr lang="en-IN" altLang="en-US" sz="1050" dirty="0">
                <a:cs typeface="OPPOSans M" panose="00020600040101010101" charset="-122"/>
              </a:rPr>
              <a:t>4. Nearest Neighbors Search: Utilizes the trained KNN model to perform a nearest neighbors search based on the input vector, identifying similar items (books) from the training dataset.</a:t>
            </a:r>
            <a:endParaRPr lang="en-IN" altLang="en-US" sz="1050" dirty="0">
              <a:cs typeface="OPPOSans M" panose="00020600040101010101" charset="-122"/>
            </a:endParaRPr>
          </a:p>
          <a:p>
            <a:endParaRPr lang="en-IN" altLang="en-US" sz="1050" dirty="0">
              <a:cs typeface="OPPOSans M" panose="00020600040101010101" charset="-122"/>
            </a:endParaRPr>
          </a:p>
          <a:p>
            <a:r>
              <a:rPr lang="en-IN" altLang="en-US" sz="1050" dirty="0">
                <a:cs typeface="OPPOSans M" panose="00020600040101010101" charset="-122"/>
              </a:rPr>
              <a:t>5. Result Presentation:Presents the predictions, typically the top N similar books, to the user or application, providing meaningful and relevant recommendations based on the input query.</a:t>
            </a:r>
            <a:endParaRPr lang="en-IN" altLang="en-US" sz="1050" dirty="0">
              <a:cs typeface="OPPOSans M" panose="00020600040101010101" charset="-122"/>
            </a:endParaRPr>
          </a:p>
          <a:p>
            <a:endParaRPr lang="en-IN" altLang="en-US" sz="1050" dirty="0">
              <a:cs typeface="OPPOSans M" panose="00020600040101010101" charset="-122"/>
            </a:endParaRPr>
          </a:p>
          <a:p>
            <a:r>
              <a:rPr lang="en-IN" altLang="en-US" sz="1050" dirty="0">
                <a:cs typeface="OPPOSans M" panose="00020600040101010101" charset="-122"/>
              </a:rPr>
              <a:t>6. Real-time Predictions: Implements the prediction process in a way that enables real-time responses, allowing users to receive instantaneous recommendations based on their queries.</a:t>
            </a:r>
            <a:endParaRPr lang="en-IN" altLang="en-US" sz="1050" dirty="0">
              <a:cs typeface="OPPOSans M" panose="00020600040101010101" charset="-122"/>
            </a:endParaRPr>
          </a:p>
          <a:p>
            <a:endParaRPr lang="en-IN" altLang="en-US" sz="1050" dirty="0">
              <a:cs typeface="OPPOSans M" panose="00020600040101010101" charset="-122"/>
            </a:endParaRPr>
          </a:p>
          <a:p>
            <a:r>
              <a:rPr lang="en-IN" altLang="en-US" sz="1050" dirty="0">
                <a:cs typeface="OPPOSans M" panose="00020600040101010101" charset="-122"/>
              </a:rPr>
              <a:t>7. Error Handling: Incorporates error handling mechanisms to manage potential issues that might arise during the prediction process, ensuring the system's stability and reliability.</a:t>
            </a:r>
            <a:endParaRPr lang="en-IN" altLang="en-US" sz="1050" dirty="0">
              <a:cs typeface="OPPOSans M" panose="00020600040101010101" charset="-122"/>
            </a:endParaRPr>
          </a:p>
          <a:p>
            <a:endParaRPr lang="en-IN" altLang="en-US" sz="1050" dirty="0">
              <a:cs typeface="OPPOSans M" panose="00020600040101010101" charset="-122"/>
            </a:endParaRPr>
          </a:p>
          <a:p>
            <a:r>
              <a:rPr lang="en-IN" altLang="en-US" sz="1050" dirty="0">
                <a:cs typeface="OPPOSans M" panose="00020600040101010101" charset="-122"/>
              </a:rPr>
              <a:t>8. Logging:Utilizes logging to record prediction requests, enabling performance monitoring and troubleshooting of any issues that might occur during the prediction phase.</a:t>
            </a:r>
            <a:endParaRPr lang="en-IN" altLang="en-US" sz="1050" dirty="0">
              <a:cs typeface="OPPOSans M" panose="00020600040101010101" charset="-122"/>
            </a:endParaRPr>
          </a:p>
          <a:p>
            <a:endParaRPr lang="en-IN" altLang="en-US" sz="900" dirty="0">
              <a:cs typeface="OPPOSans M" panose="00020600040101010101" charset="-122"/>
            </a:endParaRPr>
          </a:p>
          <a:p>
            <a:endParaRPr lang="en-IN" altLang="en-US" sz="900" dirty="0">
              <a:cs typeface="OPPOSans M" panose="00020600040101010101"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t="10266" b="56880"/>
          <a:stretch>
            <a:fillRect/>
          </a:stretch>
        </p:blipFill>
        <p:spPr>
          <a:xfrm>
            <a:off x="0" y="2986647"/>
            <a:ext cx="12192000" cy="3007606"/>
          </a:xfrm>
          <a:prstGeom prst="rect">
            <a:avLst/>
          </a:prstGeom>
        </p:spPr>
      </p:pic>
      <p:sp>
        <p:nvSpPr>
          <p:cNvPr id="3" name="文本框 2"/>
          <p:cNvSpPr txBox="1"/>
          <p:nvPr/>
        </p:nvSpPr>
        <p:spPr>
          <a:xfrm>
            <a:off x="5442051" y="1938732"/>
            <a:ext cx="6749949" cy="368935"/>
          </a:xfrm>
          <a:prstGeom prst="rect">
            <a:avLst/>
          </a:prstGeom>
          <a:noFill/>
        </p:spPr>
        <p:txBody>
          <a:bodyPr wrap="square" lIns="0" tIns="0" rIns="0" bIns="0">
            <a:spAutoFit/>
          </a:bodyPr>
          <a:lstStyle>
            <a:defPPr>
              <a:defRPr lang="en-US"/>
            </a:defPPr>
            <a:lvl1pPr>
              <a:lnSpc>
                <a:spcPct val="120000"/>
              </a:lnSpc>
              <a:defRPr sz="1400">
                <a:solidFill>
                  <a:schemeClr val="bg1"/>
                </a:solidFill>
                <a:effectLst/>
              </a:defRPr>
            </a:lvl1pPr>
          </a:lstStyle>
          <a:p>
            <a:r>
              <a:rPr lang="en-IN" altLang="en-US" sz="2000" dirty="0">
                <a:cs typeface="OPPOSans M" panose="00020600040101010101" charset="-122"/>
              </a:rPr>
              <a:t>Questions Related to the code and application</a:t>
            </a:r>
            <a:endParaRPr lang="en-IN" altLang="en-US" sz="2000" dirty="0">
              <a:cs typeface="OPPOSans M" panose="00020600040101010101" charset="-122"/>
            </a:endParaRPr>
          </a:p>
        </p:txBody>
      </p:sp>
      <p:sp>
        <p:nvSpPr>
          <p:cNvPr id="5" name="文本框 4"/>
          <p:cNvSpPr txBox="1"/>
          <p:nvPr/>
        </p:nvSpPr>
        <p:spPr>
          <a:xfrm>
            <a:off x="5442051" y="1255339"/>
            <a:ext cx="6442199" cy="676910"/>
          </a:xfrm>
          <a:prstGeom prst="rect">
            <a:avLst/>
          </a:prstGeom>
          <a:noFill/>
        </p:spPr>
        <p:txBody>
          <a:bodyPr wrap="square" lIns="0" tIns="0" rIns="0" bIns="0">
            <a:spAutoFit/>
          </a:bodyPr>
          <a:lstStyle>
            <a:defPPr>
              <a:defRPr lang="en-US"/>
            </a:defPPr>
            <a:lvl1pPr algn="ctr">
              <a:defRPr sz="4000">
                <a:gradFill flip="none" rotWithShape="1">
                  <a:gsLst>
                    <a:gs pos="14000">
                      <a:schemeClr val="accent1"/>
                    </a:gs>
                    <a:gs pos="50000">
                      <a:schemeClr val="accent2"/>
                    </a:gs>
                    <a:gs pos="0">
                      <a:schemeClr val="accent2"/>
                    </a:gs>
                    <a:gs pos="99489">
                      <a:schemeClr val="accent2"/>
                    </a:gs>
                    <a:gs pos="39000">
                      <a:srgbClr val="1467BF"/>
                    </a:gs>
                    <a:gs pos="64000">
                      <a:srgbClr val="1469C0"/>
                    </a:gs>
                    <a:gs pos="87000">
                      <a:schemeClr val="accent1"/>
                    </a:gs>
                  </a:gsLst>
                  <a:lin ang="8100000" scaled="1"/>
                  <a:tileRect/>
                </a:gradFill>
                <a:effectLst/>
                <a:latin typeface="+mj-lt"/>
              </a:defRPr>
            </a:lvl1pPr>
          </a:lstStyle>
          <a:p>
            <a:pPr algn="l"/>
            <a:r>
              <a:rPr lang="en-IN" altLang="en-US" sz="4400" dirty="0">
                <a:solidFill>
                  <a:schemeClr val="accent2"/>
                </a:solidFill>
                <a:cs typeface="OPPOSans M" panose="00020600040101010101" charset="-122"/>
              </a:rPr>
              <a:t>Question&amp;Answers</a:t>
            </a:r>
            <a:endParaRPr lang="en-IN" altLang="en-US" sz="4400" dirty="0">
              <a:solidFill>
                <a:schemeClr val="accent2"/>
              </a:solidFill>
              <a:cs typeface="OPPOSans M" panose="00020600040101010101" charset="-122"/>
            </a:endParaRPr>
          </a:p>
        </p:txBody>
      </p:sp>
      <p:sp>
        <p:nvSpPr>
          <p:cNvPr id="8" name="矩形 7"/>
          <p:cNvSpPr/>
          <p:nvPr/>
        </p:nvSpPr>
        <p:spPr>
          <a:xfrm>
            <a:off x="1724025" y="0"/>
            <a:ext cx="3095626" cy="599425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OPPOSans M" panose="00020600040101010101" charset="-122"/>
            </a:endParaRPr>
          </a:p>
        </p:txBody>
      </p:sp>
      <p:sp>
        <p:nvSpPr>
          <p:cNvPr id="4" name="文本框 3"/>
          <p:cNvSpPr txBox="1"/>
          <p:nvPr/>
        </p:nvSpPr>
        <p:spPr>
          <a:xfrm>
            <a:off x="1800224" y="3416300"/>
            <a:ext cx="2905126" cy="2123658"/>
          </a:xfrm>
          <a:prstGeom prst="rect">
            <a:avLst/>
          </a:prstGeom>
          <a:noFill/>
        </p:spPr>
        <p:txBody>
          <a:bodyPr wrap="square" lIns="0" tIns="0" rIns="0" bIns="0">
            <a:spAutoFit/>
          </a:bodyPr>
          <a:lstStyle>
            <a:defPPr>
              <a:defRPr lang="en-US"/>
            </a:defPPr>
            <a:lvl1pPr algn="ctr">
              <a:defRPr sz="4000">
                <a:gradFill flip="none" rotWithShape="1">
                  <a:gsLst>
                    <a:gs pos="14000">
                      <a:schemeClr val="accent1"/>
                    </a:gs>
                    <a:gs pos="50000">
                      <a:schemeClr val="accent2"/>
                    </a:gs>
                    <a:gs pos="0">
                      <a:schemeClr val="accent2"/>
                    </a:gs>
                    <a:gs pos="99489">
                      <a:schemeClr val="accent2"/>
                    </a:gs>
                    <a:gs pos="39000">
                      <a:srgbClr val="1467BF"/>
                    </a:gs>
                    <a:gs pos="64000">
                      <a:srgbClr val="1469C0"/>
                    </a:gs>
                    <a:gs pos="87000">
                      <a:schemeClr val="accent1"/>
                    </a:gs>
                  </a:gsLst>
                  <a:lin ang="8100000" scaled="1"/>
                  <a:tileRect/>
                </a:gradFill>
                <a:effectLst/>
                <a:latin typeface="+mj-lt"/>
              </a:defRPr>
            </a:lvl1pPr>
          </a:lstStyle>
          <a:p>
            <a:r>
              <a:rPr lang="en-US" altLang="zh-CN" sz="13800" dirty="0">
                <a:solidFill>
                  <a:schemeClr val="bg1"/>
                </a:solidFill>
                <a:cs typeface="OPPOSans M" panose="00020600040101010101" charset="-122"/>
              </a:rPr>
              <a:t>04</a:t>
            </a:r>
            <a:endParaRPr lang="en-US" altLang="zh-CN" sz="13800" dirty="0">
              <a:solidFill>
                <a:schemeClr val="bg1"/>
              </a:solidFill>
              <a:cs typeface="OPPOSans M" panose="00020600040101010101" charset="-122"/>
            </a:endParaRPr>
          </a:p>
        </p:txBody>
      </p:sp>
      <p:cxnSp>
        <p:nvCxnSpPr>
          <p:cNvPr id="16" name="直接箭头连接符 15"/>
          <p:cNvCxnSpPr/>
          <p:nvPr/>
        </p:nvCxnSpPr>
        <p:spPr>
          <a:xfrm>
            <a:off x="2590346" y="734068"/>
            <a:ext cx="0" cy="2345682"/>
          </a:xfrm>
          <a:prstGeom prst="straightConnector1">
            <a:avLst/>
          </a:prstGeom>
          <a:ln w="34925" cap="sq">
            <a:solidFill>
              <a:schemeClr val="bg1"/>
            </a:solidFill>
            <a:miter lim="800000"/>
            <a:tailEnd type="stealth" w="lg" len="lg"/>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p:nvPr/>
        </p:nvCxnSpPr>
        <p:spPr>
          <a:xfrm>
            <a:off x="1753846" y="5949533"/>
            <a:ext cx="3024000" cy="0"/>
          </a:xfrm>
          <a:prstGeom prst="straightConnector1">
            <a:avLst/>
          </a:prstGeom>
          <a:ln w="73025" cap="sq">
            <a:solidFill>
              <a:schemeClr val="bg1"/>
            </a:solidFill>
            <a:round/>
            <a:tailEnd type="none" w="lg" len="lg"/>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 name="任意多边形: 形状 52"/>
          <p:cNvSpPr/>
          <p:nvPr/>
        </p:nvSpPr>
        <p:spPr>
          <a:xfrm flipH="1">
            <a:off x="426719" y="168275"/>
            <a:ext cx="11683047" cy="6858000"/>
          </a:xfrm>
          <a:custGeom>
            <a:avLst/>
            <a:gdLst>
              <a:gd name="connsiteX0" fmla="*/ 4489896 w 11087233"/>
              <a:gd name="connsiteY0" fmla="*/ 0 h 6858000"/>
              <a:gd name="connsiteX1" fmla="*/ 11087233 w 11087233"/>
              <a:gd name="connsiteY1" fmla="*/ 0 h 6858000"/>
              <a:gd name="connsiteX2" fmla="*/ 2932740 w 11087233"/>
              <a:gd name="connsiteY2" fmla="*/ 6858000 h 6858000"/>
              <a:gd name="connsiteX3" fmla="*/ 0 w 1108723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087233" h="6858000">
                <a:moveTo>
                  <a:pt x="4489896" y="0"/>
                </a:moveTo>
                <a:lnTo>
                  <a:pt x="11087233" y="0"/>
                </a:lnTo>
                <a:lnTo>
                  <a:pt x="2932740" y="6858000"/>
                </a:lnTo>
                <a:lnTo>
                  <a:pt x="0" y="685800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sp>
        <p:nvSpPr>
          <p:cNvPr id="6" name="文本框 5"/>
          <p:cNvSpPr txBox="1"/>
          <p:nvPr/>
        </p:nvSpPr>
        <p:spPr>
          <a:xfrm>
            <a:off x="0" y="715467"/>
            <a:ext cx="10439400" cy="615315"/>
          </a:xfrm>
          <a:prstGeom prst="rect">
            <a:avLst/>
          </a:prstGeom>
          <a:noFill/>
        </p:spPr>
        <p:txBody>
          <a:bodyPr wrap="square" lIns="0" tIns="0" rIns="0" bIns="0">
            <a:spAutoFit/>
            <a:scene3d>
              <a:camera prst="orthographicFront"/>
              <a:lightRig rig="threePt" dir="t"/>
            </a:scene3d>
          </a:bodyPr>
          <a:lstStyle/>
          <a:p>
            <a:pPr lvl="2" algn="ctr"/>
            <a:r>
              <a:rPr lang="en-IN" altLang="en-US" sz="4000" dirty="0">
                <a:ln w="22225">
                  <a:solidFill>
                    <a:schemeClr val="accent2"/>
                  </a:solidFill>
                  <a:prstDash val="solid"/>
                </a:ln>
                <a:solidFill>
                  <a:schemeClr val="accent2">
                    <a:lumMod val="40000"/>
                    <a:lumOff val="60000"/>
                  </a:schemeClr>
                </a:solidFill>
                <a:effectLst/>
                <a:latin typeface="+mj-lt"/>
                <a:cs typeface="OPPOSans M" panose="00020600040101010101" charset="-122"/>
                <a:sym typeface="+mn-ea"/>
              </a:rPr>
              <a:t>Q &amp; A</a:t>
            </a:r>
            <a:endParaRPr lang="en-IN" altLang="en-US" sz="4000" dirty="0">
              <a:ln w="22225">
                <a:solidFill>
                  <a:schemeClr val="accent2"/>
                </a:solidFill>
                <a:prstDash val="solid"/>
              </a:ln>
              <a:solidFill>
                <a:schemeClr val="accent2">
                  <a:lumMod val="40000"/>
                  <a:lumOff val="60000"/>
                </a:schemeClr>
              </a:solidFill>
              <a:effectLst/>
              <a:latin typeface="+mj-lt"/>
              <a:cs typeface="OPPOSans M" panose="00020600040101010101" charset="-122"/>
              <a:sym typeface="+mn-ea"/>
            </a:endParaRPr>
          </a:p>
        </p:txBody>
      </p:sp>
      <p:sp>
        <p:nvSpPr>
          <p:cNvPr id="50" name="矩形 49"/>
          <p:cNvSpPr/>
          <p:nvPr/>
        </p:nvSpPr>
        <p:spPr>
          <a:xfrm>
            <a:off x="1170305" y="1586230"/>
            <a:ext cx="9871075" cy="4688205"/>
          </a:xfrm>
          <a:prstGeom prst="rect">
            <a:avLst/>
          </a:prstGeom>
          <a:solidFill>
            <a:schemeClr val="accent1"/>
          </a:solidFill>
          <a:ln>
            <a:noFill/>
          </a:ln>
          <a:effectLst>
            <a:outerShdw blurRad="317500" dist="177800" dir="5400000" sx="96000" sy="96000" algn="t"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sp>
        <p:nvSpPr>
          <p:cNvPr id="25" name="文本框 24"/>
          <p:cNvSpPr txBox="1"/>
          <p:nvPr/>
        </p:nvSpPr>
        <p:spPr>
          <a:xfrm>
            <a:off x="1657350" y="1842135"/>
            <a:ext cx="8322310" cy="4518025"/>
          </a:xfrm>
          <a:prstGeom prst="rect">
            <a:avLst/>
          </a:prstGeom>
          <a:noFill/>
        </p:spPr>
        <p:txBody>
          <a:bodyPr wrap="square" lIns="0" tIns="0" rIns="0" bIns="0">
            <a:noAutofit/>
          </a:bodyPr>
          <a:lstStyle>
            <a:defPPr>
              <a:defRPr lang="en-US"/>
            </a:defPPr>
            <a:lvl1pPr>
              <a:lnSpc>
                <a:spcPct val="120000"/>
              </a:lnSpc>
              <a:defRPr sz="1400">
                <a:solidFill>
                  <a:schemeClr val="bg1"/>
                </a:solidFill>
                <a:effectLst/>
              </a:defRPr>
            </a:lvl1pPr>
          </a:lstStyle>
          <a:p>
            <a:r>
              <a:rPr lang="en-IN" altLang="en-US" sz="1600" dirty="0">
                <a:cs typeface="OPPOSans M" panose="00020600040101010101" charset="-122"/>
              </a:rPr>
              <a:t>1. What is the primary purpose of the ModelTrainer class in the given code?</a:t>
            </a:r>
            <a:endParaRPr lang="en-IN" altLang="en-US" sz="1600" dirty="0">
              <a:cs typeface="OPPOSans M" panose="00020600040101010101" charset="-122"/>
            </a:endParaRPr>
          </a:p>
          <a:p>
            <a:endParaRPr lang="en-IN" altLang="en-US" sz="1600" dirty="0">
              <a:cs typeface="OPPOSans M" panose="00020600040101010101" charset="-122"/>
            </a:endParaRPr>
          </a:p>
          <a:p>
            <a:r>
              <a:rPr lang="en-IN" altLang="en-US" sz="1600" dirty="0">
                <a:cs typeface="OPPOSans M" panose="00020600040101010101" charset="-122"/>
              </a:rPr>
              <a:t>Answer: The ModelTrainer class is designed to handle the training of machine learning models for text data. In this context, it reads book descriptions, preprocesses them using TF-IDF vectorization, trains a Nearest Neighbors (KNN) model, and saves both the model and the vectorizer for future use.</a:t>
            </a:r>
            <a:endParaRPr lang="en-IN" altLang="en-US" sz="1600" dirty="0">
              <a:cs typeface="OPPOSans M" panose="00020600040101010101" charset="-122"/>
            </a:endParaRPr>
          </a:p>
          <a:p>
            <a:endParaRPr lang="en-IN" altLang="en-US" sz="1600" dirty="0">
              <a:cs typeface="OPPOSans M" panose="00020600040101010101" charset="-122"/>
            </a:endParaRPr>
          </a:p>
          <a:p>
            <a:r>
              <a:rPr lang="en-IN" altLang="en-US" sz="1600" dirty="0">
                <a:cs typeface="OPPOSans M" panose="00020600040101010101" charset="-122"/>
              </a:rPr>
              <a:t>2. Explain the significance of TF-IDF vectorization in the context of this code.</a:t>
            </a:r>
            <a:endParaRPr lang="en-IN" altLang="en-US" sz="1600" dirty="0">
              <a:cs typeface="OPPOSans M" panose="00020600040101010101" charset="-122"/>
            </a:endParaRPr>
          </a:p>
          <a:p>
            <a:endParaRPr lang="en-IN" altLang="en-US" sz="1600" dirty="0">
              <a:cs typeface="OPPOSans M" panose="00020600040101010101" charset="-122"/>
            </a:endParaRPr>
          </a:p>
          <a:p>
            <a:r>
              <a:rPr lang="en-IN" altLang="en-US" sz="1600" dirty="0">
                <a:cs typeface="OPPOSans M" panose="00020600040101010101" charset="-122"/>
              </a:rPr>
              <a:t>Answer: TF-IDF (Term Frequency-Inverse Document Frequency) vectorization converts textual data into numerical vectors. In this code, it transforms book descriptions into numerical representations, preserving semantic meaning. These vectors are used for training the KNN model, enabling the system to find similar books based on their descriptions.</a:t>
            </a:r>
            <a:endParaRPr lang="en-IN" altLang="en-US" sz="1600" dirty="0">
              <a:cs typeface="OPPOSans M" panose="00020600040101010101" charset="-122"/>
            </a:endParaRPr>
          </a:p>
          <a:p>
            <a:endParaRPr lang="en-IN" altLang="en-US" sz="1600" dirty="0">
              <a:cs typeface="OPPOSans M" panose="00020600040101010101"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 name="任意多边形: 形状 52"/>
          <p:cNvSpPr/>
          <p:nvPr/>
        </p:nvSpPr>
        <p:spPr>
          <a:xfrm flipH="1">
            <a:off x="426719" y="168275"/>
            <a:ext cx="11683047" cy="6858000"/>
          </a:xfrm>
          <a:custGeom>
            <a:avLst/>
            <a:gdLst>
              <a:gd name="connsiteX0" fmla="*/ 4489896 w 11087233"/>
              <a:gd name="connsiteY0" fmla="*/ 0 h 6858000"/>
              <a:gd name="connsiteX1" fmla="*/ 11087233 w 11087233"/>
              <a:gd name="connsiteY1" fmla="*/ 0 h 6858000"/>
              <a:gd name="connsiteX2" fmla="*/ 2932740 w 11087233"/>
              <a:gd name="connsiteY2" fmla="*/ 6858000 h 6858000"/>
              <a:gd name="connsiteX3" fmla="*/ 0 w 1108723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087233" h="6858000">
                <a:moveTo>
                  <a:pt x="4489896" y="0"/>
                </a:moveTo>
                <a:lnTo>
                  <a:pt x="11087233" y="0"/>
                </a:lnTo>
                <a:lnTo>
                  <a:pt x="2932740" y="6858000"/>
                </a:lnTo>
                <a:lnTo>
                  <a:pt x="0" y="685800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sp>
        <p:nvSpPr>
          <p:cNvPr id="6" name="文本框 5"/>
          <p:cNvSpPr txBox="1"/>
          <p:nvPr/>
        </p:nvSpPr>
        <p:spPr>
          <a:xfrm>
            <a:off x="0" y="715467"/>
            <a:ext cx="10439400" cy="615315"/>
          </a:xfrm>
          <a:prstGeom prst="rect">
            <a:avLst/>
          </a:prstGeom>
          <a:noFill/>
        </p:spPr>
        <p:txBody>
          <a:bodyPr wrap="square" lIns="0" tIns="0" rIns="0" bIns="0">
            <a:spAutoFit/>
            <a:scene3d>
              <a:camera prst="orthographicFront"/>
              <a:lightRig rig="threePt" dir="t"/>
            </a:scene3d>
          </a:bodyPr>
          <a:lstStyle/>
          <a:p>
            <a:pPr lvl="2" algn="ctr"/>
            <a:r>
              <a:rPr lang="en-IN" altLang="en-US" sz="4000" dirty="0">
                <a:ln w="22225">
                  <a:solidFill>
                    <a:schemeClr val="accent2"/>
                  </a:solidFill>
                  <a:prstDash val="solid"/>
                </a:ln>
                <a:solidFill>
                  <a:schemeClr val="accent2">
                    <a:lumMod val="40000"/>
                    <a:lumOff val="60000"/>
                  </a:schemeClr>
                </a:solidFill>
                <a:effectLst/>
                <a:latin typeface="+mj-lt"/>
                <a:cs typeface="OPPOSans M" panose="00020600040101010101" charset="-122"/>
                <a:sym typeface="+mn-ea"/>
              </a:rPr>
              <a:t>Q &amp; A</a:t>
            </a:r>
            <a:endParaRPr lang="en-IN" altLang="en-US" sz="4000" dirty="0">
              <a:ln w="22225">
                <a:solidFill>
                  <a:schemeClr val="accent2"/>
                </a:solidFill>
                <a:prstDash val="solid"/>
              </a:ln>
              <a:solidFill>
                <a:schemeClr val="accent2">
                  <a:lumMod val="40000"/>
                  <a:lumOff val="60000"/>
                </a:schemeClr>
              </a:solidFill>
              <a:effectLst/>
              <a:latin typeface="+mj-lt"/>
              <a:cs typeface="OPPOSans M" panose="00020600040101010101" charset="-122"/>
              <a:sym typeface="+mn-ea"/>
            </a:endParaRPr>
          </a:p>
        </p:txBody>
      </p:sp>
      <p:sp>
        <p:nvSpPr>
          <p:cNvPr id="50" name="矩形 49"/>
          <p:cNvSpPr/>
          <p:nvPr/>
        </p:nvSpPr>
        <p:spPr>
          <a:xfrm>
            <a:off x="1170305" y="1330960"/>
            <a:ext cx="9871075" cy="4943475"/>
          </a:xfrm>
          <a:prstGeom prst="rect">
            <a:avLst/>
          </a:prstGeom>
          <a:solidFill>
            <a:schemeClr val="accent1"/>
          </a:solidFill>
          <a:ln>
            <a:noFill/>
          </a:ln>
          <a:effectLst>
            <a:outerShdw blurRad="317500" dist="177800" dir="5400000" sx="96000" sy="96000" algn="t"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sp>
        <p:nvSpPr>
          <p:cNvPr id="25" name="文本框 24"/>
          <p:cNvSpPr txBox="1"/>
          <p:nvPr/>
        </p:nvSpPr>
        <p:spPr>
          <a:xfrm>
            <a:off x="1657350" y="1726565"/>
            <a:ext cx="8322310" cy="4138930"/>
          </a:xfrm>
          <a:prstGeom prst="rect">
            <a:avLst/>
          </a:prstGeom>
          <a:noFill/>
        </p:spPr>
        <p:txBody>
          <a:bodyPr wrap="square" lIns="0" tIns="0" rIns="0" bIns="0">
            <a:noAutofit/>
          </a:bodyPr>
          <a:lstStyle>
            <a:defPPr>
              <a:defRPr lang="en-US"/>
            </a:defPPr>
            <a:lvl1pPr>
              <a:lnSpc>
                <a:spcPct val="120000"/>
              </a:lnSpc>
              <a:defRPr sz="1400">
                <a:solidFill>
                  <a:schemeClr val="bg1"/>
                </a:solidFill>
                <a:effectLst/>
              </a:defRPr>
            </a:lvl1pPr>
          </a:lstStyle>
          <a:p>
            <a:r>
              <a:rPr lang="en-IN" altLang="en-US" sz="1600" dirty="0">
                <a:cs typeface="OPPOSans M" panose="00020600040101010101" charset="-122"/>
              </a:rPr>
              <a:t>3. How does the code handle exceptions during the model training process, and why is it important?</a:t>
            </a:r>
            <a:endParaRPr lang="en-IN" altLang="en-US" sz="1600" dirty="0">
              <a:cs typeface="OPPOSans M" panose="00020600040101010101" charset="-122"/>
            </a:endParaRPr>
          </a:p>
          <a:p>
            <a:endParaRPr lang="en-IN" altLang="en-US" sz="1600" dirty="0">
              <a:cs typeface="OPPOSans M" panose="00020600040101010101" charset="-122"/>
            </a:endParaRPr>
          </a:p>
          <a:p>
            <a:r>
              <a:rPr lang="en-IN" altLang="en-US" sz="1600" dirty="0">
                <a:cs typeface="OPPOSans M" panose="00020600040101010101" charset="-122"/>
              </a:rPr>
              <a:t>Answer: The code uses robust exception handling mechanisms. If an exception occurs during the training process, it raises a custom exception (CustomException) and logs the error details. Handling exceptions is vital to ensure the stability and reliability of the system, providing insights into any errors that might occur during the training phase.</a:t>
            </a:r>
            <a:endParaRPr lang="en-IN" altLang="en-US" sz="1600" dirty="0">
              <a:cs typeface="OPPOSans M" panose="00020600040101010101" charset="-122"/>
            </a:endParaRPr>
          </a:p>
          <a:p>
            <a:endParaRPr lang="en-IN" altLang="en-US" sz="1600" dirty="0">
              <a:cs typeface="OPPOSans M" panose="00020600040101010101" charset="-122"/>
            </a:endParaRPr>
          </a:p>
          <a:p>
            <a:r>
              <a:rPr lang="en-IN" altLang="en-US" sz="1600" dirty="0">
                <a:cs typeface="OPPOSans M" panose="00020600040101010101" charset="-122"/>
              </a:rPr>
              <a:t>4. What are the key components saved as pickle files, and why are they saved for future use?</a:t>
            </a:r>
            <a:endParaRPr lang="en-IN" altLang="en-US" sz="1600" dirty="0">
              <a:cs typeface="OPPOSans M" panose="00020600040101010101" charset="-122"/>
            </a:endParaRPr>
          </a:p>
          <a:p>
            <a:endParaRPr lang="en-IN" altLang="en-US" sz="1600" dirty="0">
              <a:cs typeface="OPPOSans M" panose="00020600040101010101" charset="-122"/>
            </a:endParaRPr>
          </a:p>
          <a:p>
            <a:r>
              <a:rPr lang="en-IN" altLang="en-US" sz="1600" dirty="0">
                <a:cs typeface="OPPOSans M" panose="00020600040101010101" charset="-122"/>
              </a:rPr>
              <a:t>Answer: The trained KNN model and the TF-IDF vectorizer are saved as pickle files. They are saved to preserve the trained state of the models. By storing them, the models can be reused without retraining, allowing for efficient and quick generation of book recommendations based on user queries or inputs.</a:t>
            </a:r>
            <a:endParaRPr lang="en-IN" altLang="en-US" sz="1600" dirty="0">
              <a:cs typeface="OPPOSans M" panose="00020600040101010101"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 name="任意多边形: 形状 52"/>
          <p:cNvSpPr/>
          <p:nvPr/>
        </p:nvSpPr>
        <p:spPr>
          <a:xfrm flipH="1">
            <a:off x="426719" y="168275"/>
            <a:ext cx="11683047" cy="6858000"/>
          </a:xfrm>
          <a:custGeom>
            <a:avLst/>
            <a:gdLst>
              <a:gd name="connsiteX0" fmla="*/ 4489896 w 11087233"/>
              <a:gd name="connsiteY0" fmla="*/ 0 h 6858000"/>
              <a:gd name="connsiteX1" fmla="*/ 11087233 w 11087233"/>
              <a:gd name="connsiteY1" fmla="*/ 0 h 6858000"/>
              <a:gd name="connsiteX2" fmla="*/ 2932740 w 11087233"/>
              <a:gd name="connsiteY2" fmla="*/ 6858000 h 6858000"/>
              <a:gd name="connsiteX3" fmla="*/ 0 w 1108723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087233" h="6858000">
                <a:moveTo>
                  <a:pt x="4489896" y="0"/>
                </a:moveTo>
                <a:lnTo>
                  <a:pt x="11087233" y="0"/>
                </a:lnTo>
                <a:lnTo>
                  <a:pt x="2932740" y="6858000"/>
                </a:lnTo>
                <a:lnTo>
                  <a:pt x="0" y="685800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sp>
        <p:nvSpPr>
          <p:cNvPr id="6" name="文本框 5"/>
          <p:cNvSpPr txBox="1"/>
          <p:nvPr/>
        </p:nvSpPr>
        <p:spPr>
          <a:xfrm>
            <a:off x="0" y="715467"/>
            <a:ext cx="10439400" cy="615315"/>
          </a:xfrm>
          <a:prstGeom prst="rect">
            <a:avLst/>
          </a:prstGeom>
          <a:noFill/>
        </p:spPr>
        <p:txBody>
          <a:bodyPr wrap="square" lIns="0" tIns="0" rIns="0" bIns="0">
            <a:spAutoFit/>
            <a:scene3d>
              <a:camera prst="orthographicFront"/>
              <a:lightRig rig="threePt" dir="t"/>
            </a:scene3d>
          </a:bodyPr>
          <a:lstStyle/>
          <a:p>
            <a:pPr lvl="2" algn="ctr"/>
            <a:r>
              <a:rPr lang="en-IN" altLang="en-US" sz="4000" dirty="0">
                <a:ln w="22225">
                  <a:solidFill>
                    <a:schemeClr val="accent2"/>
                  </a:solidFill>
                  <a:prstDash val="solid"/>
                </a:ln>
                <a:solidFill>
                  <a:schemeClr val="accent2">
                    <a:lumMod val="40000"/>
                    <a:lumOff val="60000"/>
                  </a:schemeClr>
                </a:solidFill>
                <a:effectLst/>
                <a:latin typeface="+mj-lt"/>
                <a:cs typeface="OPPOSans M" panose="00020600040101010101" charset="-122"/>
                <a:sym typeface="+mn-ea"/>
              </a:rPr>
              <a:t>Q &amp; A</a:t>
            </a:r>
            <a:endParaRPr lang="en-IN" altLang="en-US" sz="4000" dirty="0">
              <a:ln w="22225">
                <a:solidFill>
                  <a:schemeClr val="accent2"/>
                </a:solidFill>
                <a:prstDash val="solid"/>
              </a:ln>
              <a:solidFill>
                <a:schemeClr val="accent2">
                  <a:lumMod val="40000"/>
                  <a:lumOff val="60000"/>
                </a:schemeClr>
              </a:solidFill>
              <a:effectLst/>
              <a:latin typeface="+mj-lt"/>
              <a:cs typeface="OPPOSans M" panose="00020600040101010101" charset="-122"/>
              <a:sym typeface="+mn-ea"/>
            </a:endParaRPr>
          </a:p>
        </p:txBody>
      </p:sp>
      <p:sp>
        <p:nvSpPr>
          <p:cNvPr id="50" name="矩形 49"/>
          <p:cNvSpPr/>
          <p:nvPr/>
        </p:nvSpPr>
        <p:spPr>
          <a:xfrm>
            <a:off x="1170305" y="1586230"/>
            <a:ext cx="9871075" cy="4688205"/>
          </a:xfrm>
          <a:prstGeom prst="rect">
            <a:avLst/>
          </a:prstGeom>
          <a:solidFill>
            <a:schemeClr val="accent1"/>
          </a:solidFill>
          <a:ln>
            <a:noFill/>
          </a:ln>
          <a:effectLst>
            <a:outerShdw blurRad="317500" dist="177800" dir="5400000" sx="96000" sy="96000" algn="t"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sp>
        <p:nvSpPr>
          <p:cNvPr id="25" name="文本框 24"/>
          <p:cNvSpPr txBox="1"/>
          <p:nvPr/>
        </p:nvSpPr>
        <p:spPr>
          <a:xfrm>
            <a:off x="1657350" y="1842135"/>
            <a:ext cx="8921750" cy="4108450"/>
          </a:xfrm>
          <a:prstGeom prst="rect">
            <a:avLst/>
          </a:prstGeom>
          <a:noFill/>
        </p:spPr>
        <p:txBody>
          <a:bodyPr wrap="square" lIns="0" tIns="0" rIns="0" bIns="0">
            <a:noAutofit/>
          </a:bodyPr>
          <a:lstStyle>
            <a:defPPr>
              <a:defRPr lang="en-US"/>
            </a:defPPr>
            <a:lvl1pPr>
              <a:lnSpc>
                <a:spcPct val="120000"/>
              </a:lnSpc>
              <a:defRPr sz="1400">
                <a:solidFill>
                  <a:schemeClr val="bg1"/>
                </a:solidFill>
                <a:effectLst/>
              </a:defRPr>
            </a:lvl1pPr>
          </a:lstStyle>
          <a:p>
            <a:r>
              <a:rPr lang="en-IN" altLang="en-US" sz="1600" dirty="0">
                <a:cs typeface="OPPOSans M" panose="00020600040101010101" charset="-122"/>
              </a:rPr>
              <a:t>5. Describe the role of the Nearest Neighbors (KNN) algorithm in the context of this code.</a:t>
            </a:r>
            <a:endParaRPr lang="en-IN" altLang="en-US" sz="1600" dirty="0">
              <a:cs typeface="OPPOSans M" panose="00020600040101010101" charset="-122"/>
            </a:endParaRPr>
          </a:p>
          <a:p>
            <a:endParaRPr lang="en-IN" altLang="en-US" sz="1600" dirty="0">
              <a:cs typeface="OPPOSans M" panose="00020600040101010101" charset="-122"/>
            </a:endParaRPr>
          </a:p>
          <a:p>
            <a:r>
              <a:rPr lang="en-IN" altLang="en-US" sz="1600" dirty="0">
                <a:cs typeface="OPPOSans M" panose="00020600040101010101" charset="-122"/>
              </a:rPr>
              <a:t>Answer: The KNN algorithm is used for text similarity in this code. It identifies similar items (books) based on cosine similarity between their TF-IDF vectors. In this context, it helps find books with similar descriptions, enabling meaningful book recommendations.</a:t>
            </a:r>
            <a:endParaRPr lang="en-IN" altLang="en-US" sz="1600" dirty="0">
              <a:cs typeface="OPPOSans M" panose="00020600040101010101" charset="-122"/>
            </a:endParaRPr>
          </a:p>
          <a:p>
            <a:endParaRPr lang="en-IN" altLang="en-US" sz="1600" dirty="0">
              <a:cs typeface="OPPOSans M" panose="00020600040101010101" charset="-122"/>
            </a:endParaRPr>
          </a:p>
          <a:p>
            <a:r>
              <a:rPr lang="en-IN" altLang="en-US" sz="1600" dirty="0">
                <a:cs typeface="OPPOSans M" panose="00020600040101010101" charset="-122"/>
              </a:rPr>
              <a:t>6. How does the code ensure consistency in preprocessing techniques between training and prediction phases?</a:t>
            </a:r>
            <a:endParaRPr lang="en-IN" altLang="en-US" sz="1600" dirty="0">
              <a:cs typeface="OPPOSans M" panose="00020600040101010101" charset="-122"/>
            </a:endParaRPr>
          </a:p>
          <a:p>
            <a:endParaRPr lang="en-IN" altLang="en-US" sz="1600" dirty="0">
              <a:cs typeface="OPPOSans M" panose="00020600040101010101" charset="-122"/>
            </a:endParaRPr>
          </a:p>
          <a:p>
            <a:r>
              <a:rPr lang="en-IN" altLang="en-US" sz="1600" dirty="0">
                <a:cs typeface="OPPOSans M" panose="00020600040101010101" charset="-122"/>
              </a:rPr>
              <a:t>Answer: The code applies the same TF-IDF vectorization technique to both the training data and user input during the prediction phase. By using the pre-trained TF-IDF vectorizer, the input text is transformed into numerical vectors consistently with the vectors used during model training. This ensures accurate predictions based on user queries.</a:t>
            </a:r>
            <a:endParaRPr lang="en-IN" altLang="en-US" sz="1600" dirty="0">
              <a:cs typeface="OPPOSans M" panose="00020600040101010101"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 name="任意多边形: 形状 52"/>
          <p:cNvSpPr/>
          <p:nvPr/>
        </p:nvSpPr>
        <p:spPr>
          <a:xfrm flipH="1">
            <a:off x="426719" y="168275"/>
            <a:ext cx="11683047" cy="6858000"/>
          </a:xfrm>
          <a:custGeom>
            <a:avLst/>
            <a:gdLst>
              <a:gd name="connsiteX0" fmla="*/ 4489896 w 11087233"/>
              <a:gd name="connsiteY0" fmla="*/ 0 h 6858000"/>
              <a:gd name="connsiteX1" fmla="*/ 11087233 w 11087233"/>
              <a:gd name="connsiteY1" fmla="*/ 0 h 6858000"/>
              <a:gd name="connsiteX2" fmla="*/ 2932740 w 11087233"/>
              <a:gd name="connsiteY2" fmla="*/ 6858000 h 6858000"/>
              <a:gd name="connsiteX3" fmla="*/ 0 w 1108723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087233" h="6858000">
                <a:moveTo>
                  <a:pt x="4489896" y="0"/>
                </a:moveTo>
                <a:lnTo>
                  <a:pt x="11087233" y="0"/>
                </a:lnTo>
                <a:lnTo>
                  <a:pt x="2932740" y="6858000"/>
                </a:lnTo>
                <a:lnTo>
                  <a:pt x="0" y="685800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sp>
        <p:nvSpPr>
          <p:cNvPr id="6" name="文本框 5"/>
          <p:cNvSpPr txBox="1"/>
          <p:nvPr/>
        </p:nvSpPr>
        <p:spPr>
          <a:xfrm>
            <a:off x="0" y="715467"/>
            <a:ext cx="10439400" cy="615315"/>
          </a:xfrm>
          <a:prstGeom prst="rect">
            <a:avLst/>
          </a:prstGeom>
          <a:noFill/>
        </p:spPr>
        <p:txBody>
          <a:bodyPr wrap="square" lIns="0" tIns="0" rIns="0" bIns="0">
            <a:spAutoFit/>
            <a:scene3d>
              <a:camera prst="orthographicFront"/>
              <a:lightRig rig="threePt" dir="t"/>
            </a:scene3d>
          </a:bodyPr>
          <a:lstStyle/>
          <a:p>
            <a:pPr lvl="2" algn="ctr"/>
            <a:r>
              <a:rPr lang="en-IN" altLang="en-US" sz="4000" dirty="0">
                <a:ln w="22225">
                  <a:solidFill>
                    <a:schemeClr val="accent2"/>
                  </a:solidFill>
                  <a:prstDash val="solid"/>
                </a:ln>
                <a:solidFill>
                  <a:schemeClr val="accent2">
                    <a:lumMod val="40000"/>
                    <a:lumOff val="60000"/>
                  </a:schemeClr>
                </a:solidFill>
                <a:effectLst/>
                <a:latin typeface="+mj-lt"/>
                <a:cs typeface="OPPOSans M" panose="00020600040101010101" charset="-122"/>
                <a:sym typeface="+mn-ea"/>
              </a:rPr>
              <a:t>Q &amp; A</a:t>
            </a:r>
            <a:endParaRPr lang="en-IN" altLang="en-US" sz="4000" dirty="0">
              <a:ln w="22225">
                <a:solidFill>
                  <a:schemeClr val="accent2"/>
                </a:solidFill>
                <a:prstDash val="solid"/>
              </a:ln>
              <a:solidFill>
                <a:schemeClr val="accent2">
                  <a:lumMod val="40000"/>
                  <a:lumOff val="60000"/>
                </a:schemeClr>
              </a:solidFill>
              <a:effectLst/>
              <a:latin typeface="+mj-lt"/>
              <a:cs typeface="OPPOSans M" panose="00020600040101010101" charset="-122"/>
              <a:sym typeface="+mn-ea"/>
            </a:endParaRPr>
          </a:p>
        </p:txBody>
      </p:sp>
      <p:sp>
        <p:nvSpPr>
          <p:cNvPr id="50" name="矩形 49"/>
          <p:cNvSpPr/>
          <p:nvPr/>
        </p:nvSpPr>
        <p:spPr>
          <a:xfrm>
            <a:off x="1170305" y="1586230"/>
            <a:ext cx="9871075" cy="4688205"/>
          </a:xfrm>
          <a:prstGeom prst="rect">
            <a:avLst/>
          </a:prstGeom>
          <a:solidFill>
            <a:schemeClr val="accent1"/>
          </a:solidFill>
          <a:ln>
            <a:noFill/>
          </a:ln>
          <a:effectLst>
            <a:outerShdw blurRad="317500" dist="177800" dir="5400000" sx="96000" sy="96000" algn="t"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sp>
        <p:nvSpPr>
          <p:cNvPr id="25" name="文本框 24"/>
          <p:cNvSpPr txBox="1"/>
          <p:nvPr/>
        </p:nvSpPr>
        <p:spPr>
          <a:xfrm>
            <a:off x="1657350" y="1674495"/>
            <a:ext cx="9384665" cy="4685665"/>
          </a:xfrm>
          <a:prstGeom prst="rect">
            <a:avLst/>
          </a:prstGeom>
          <a:noFill/>
        </p:spPr>
        <p:txBody>
          <a:bodyPr wrap="square" lIns="0" tIns="0" rIns="0" bIns="0">
            <a:noAutofit/>
          </a:bodyPr>
          <a:lstStyle>
            <a:defPPr>
              <a:defRPr lang="en-US"/>
            </a:defPPr>
            <a:lvl1pPr>
              <a:lnSpc>
                <a:spcPct val="120000"/>
              </a:lnSpc>
              <a:defRPr sz="1400">
                <a:solidFill>
                  <a:schemeClr val="bg1"/>
                </a:solidFill>
                <a:effectLst/>
              </a:defRPr>
            </a:lvl1pPr>
          </a:lstStyle>
          <a:p>
            <a:r>
              <a:rPr lang="en-IN" altLang="en-US" sz="1600" dirty="0">
                <a:cs typeface="OPPOSans M" panose="00020600040101010101" charset="-122"/>
              </a:rPr>
              <a:t>7. What is the purpose of the ModelTrainerConfig data class, and how is it utilized in the code?</a:t>
            </a:r>
            <a:endParaRPr lang="en-IN" altLang="en-US" sz="1600" dirty="0">
              <a:cs typeface="OPPOSans M" panose="00020600040101010101" charset="-122"/>
            </a:endParaRPr>
          </a:p>
          <a:p>
            <a:endParaRPr lang="en-IN" altLang="en-US" sz="1600" dirty="0">
              <a:cs typeface="OPPOSans M" panose="00020600040101010101" charset="-122"/>
            </a:endParaRPr>
          </a:p>
          <a:p>
            <a:r>
              <a:rPr lang="en-IN" altLang="en-US" sz="1600" dirty="0">
                <a:cs typeface="OPPOSans M" panose="00020600040101010101" charset="-122"/>
              </a:rPr>
              <a:t>Answer: The ModelTrainerConfig data class centralizes the configuration parameters related to the model training process, such as file paths for saving the trained model and vectorizer. It enhances code modularity and readability by encapsulating these configuration details in a structured manner.</a:t>
            </a:r>
            <a:endParaRPr lang="en-IN" altLang="en-US" sz="1600" dirty="0">
              <a:cs typeface="OPPOSans M" panose="00020600040101010101" charset="-122"/>
            </a:endParaRPr>
          </a:p>
          <a:p>
            <a:endParaRPr lang="en-IN" altLang="en-US" sz="1600" dirty="0">
              <a:cs typeface="OPPOSans M" panose="00020600040101010101" charset="-122"/>
            </a:endParaRPr>
          </a:p>
          <a:p>
            <a:r>
              <a:rPr lang="en-IN" altLang="en-US" sz="1600" dirty="0">
                <a:cs typeface="OPPOSans M" panose="00020600040101010101" charset="-122"/>
              </a:rPr>
              <a:t>8. Why is logging implemented in the code, and what kind of information is typically logged during the execution?</a:t>
            </a:r>
            <a:endParaRPr lang="en-IN" altLang="en-US" sz="1600" dirty="0">
              <a:cs typeface="OPPOSans M" panose="00020600040101010101" charset="-122"/>
            </a:endParaRPr>
          </a:p>
          <a:p>
            <a:endParaRPr lang="en-IN" altLang="en-US" sz="1600" dirty="0">
              <a:cs typeface="OPPOSans M" panose="00020600040101010101" charset="-122"/>
            </a:endParaRPr>
          </a:p>
          <a:p>
            <a:r>
              <a:rPr lang="en-IN" altLang="en-US" sz="1600" dirty="0">
                <a:cs typeface="OPPOSans M" panose="00020600040101010101" charset="-122"/>
              </a:rPr>
              <a:t>Answer: Logging is implemented to record the progress, status, and potential errors during the code execution. It provides a detailed trace of the code's flow, enabling developers to monitor the process, identify issues, and debug efficiently. In this context, it logs information about data loading, preprocessing steps, model training progress, and any exceptions that might occur.</a:t>
            </a:r>
            <a:endParaRPr lang="en-IN" altLang="en-US" sz="1600" dirty="0">
              <a:cs typeface="OPPOSans M" panose="00020600040101010101"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 name="任意多边形: 形状 52"/>
          <p:cNvSpPr/>
          <p:nvPr/>
        </p:nvSpPr>
        <p:spPr>
          <a:xfrm flipH="1">
            <a:off x="426719" y="168275"/>
            <a:ext cx="11683047" cy="6858000"/>
          </a:xfrm>
          <a:custGeom>
            <a:avLst/>
            <a:gdLst>
              <a:gd name="connsiteX0" fmla="*/ 4489896 w 11087233"/>
              <a:gd name="connsiteY0" fmla="*/ 0 h 6858000"/>
              <a:gd name="connsiteX1" fmla="*/ 11087233 w 11087233"/>
              <a:gd name="connsiteY1" fmla="*/ 0 h 6858000"/>
              <a:gd name="connsiteX2" fmla="*/ 2932740 w 11087233"/>
              <a:gd name="connsiteY2" fmla="*/ 6858000 h 6858000"/>
              <a:gd name="connsiteX3" fmla="*/ 0 w 1108723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087233" h="6858000">
                <a:moveTo>
                  <a:pt x="4489896" y="0"/>
                </a:moveTo>
                <a:lnTo>
                  <a:pt x="11087233" y="0"/>
                </a:lnTo>
                <a:lnTo>
                  <a:pt x="2932740" y="6858000"/>
                </a:lnTo>
                <a:lnTo>
                  <a:pt x="0" y="685800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sp>
        <p:nvSpPr>
          <p:cNvPr id="6" name="文本框 5"/>
          <p:cNvSpPr txBox="1"/>
          <p:nvPr/>
        </p:nvSpPr>
        <p:spPr>
          <a:xfrm>
            <a:off x="0" y="715467"/>
            <a:ext cx="10439400" cy="615315"/>
          </a:xfrm>
          <a:prstGeom prst="rect">
            <a:avLst/>
          </a:prstGeom>
          <a:noFill/>
        </p:spPr>
        <p:txBody>
          <a:bodyPr wrap="square" lIns="0" tIns="0" rIns="0" bIns="0">
            <a:spAutoFit/>
            <a:scene3d>
              <a:camera prst="orthographicFront"/>
              <a:lightRig rig="threePt" dir="t"/>
            </a:scene3d>
          </a:bodyPr>
          <a:lstStyle/>
          <a:p>
            <a:pPr lvl="2" algn="ctr"/>
            <a:r>
              <a:rPr lang="en-IN" altLang="en-US" sz="4000" dirty="0">
                <a:ln w="22225">
                  <a:solidFill>
                    <a:schemeClr val="accent2"/>
                  </a:solidFill>
                  <a:prstDash val="solid"/>
                </a:ln>
                <a:solidFill>
                  <a:schemeClr val="accent2">
                    <a:lumMod val="40000"/>
                    <a:lumOff val="60000"/>
                  </a:schemeClr>
                </a:solidFill>
                <a:effectLst/>
                <a:latin typeface="+mj-lt"/>
                <a:cs typeface="OPPOSans M" panose="00020600040101010101" charset="-122"/>
                <a:sym typeface="+mn-ea"/>
              </a:rPr>
              <a:t>Q &amp; A</a:t>
            </a:r>
            <a:endParaRPr lang="en-IN" altLang="en-US" sz="4000" dirty="0">
              <a:ln w="22225">
                <a:solidFill>
                  <a:schemeClr val="accent2"/>
                </a:solidFill>
                <a:prstDash val="solid"/>
              </a:ln>
              <a:solidFill>
                <a:schemeClr val="accent2">
                  <a:lumMod val="40000"/>
                  <a:lumOff val="60000"/>
                </a:schemeClr>
              </a:solidFill>
              <a:effectLst/>
              <a:latin typeface="+mj-lt"/>
              <a:cs typeface="OPPOSans M" panose="00020600040101010101" charset="-122"/>
              <a:sym typeface="+mn-ea"/>
            </a:endParaRPr>
          </a:p>
        </p:txBody>
      </p:sp>
      <p:sp>
        <p:nvSpPr>
          <p:cNvPr id="50" name="矩形 49"/>
          <p:cNvSpPr/>
          <p:nvPr/>
        </p:nvSpPr>
        <p:spPr>
          <a:xfrm>
            <a:off x="1170305" y="1586230"/>
            <a:ext cx="9871075" cy="4688205"/>
          </a:xfrm>
          <a:prstGeom prst="rect">
            <a:avLst/>
          </a:prstGeom>
          <a:solidFill>
            <a:schemeClr val="accent1"/>
          </a:solidFill>
          <a:ln>
            <a:noFill/>
          </a:ln>
          <a:effectLst>
            <a:outerShdw blurRad="317500" dist="177800" dir="5400000" sx="96000" sy="96000" algn="t"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sp>
        <p:nvSpPr>
          <p:cNvPr id="25" name="文本框 24"/>
          <p:cNvSpPr txBox="1"/>
          <p:nvPr/>
        </p:nvSpPr>
        <p:spPr>
          <a:xfrm>
            <a:off x="1100455" y="1674495"/>
            <a:ext cx="11009630" cy="4685665"/>
          </a:xfrm>
          <a:prstGeom prst="rect">
            <a:avLst/>
          </a:prstGeom>
          <a:noFill/>
        </p:spPr>
        <p:txBody>
          <a:bodyPr wrap="square" lIns="0" tIns="0" rIns="0" bIns="0">
            <a:noAutofit/>
          </a:bodyPr>
          <a:lstStyle>
            <a:defPPr>
              <a:defRPr lang="en-US"/>
            </a:defPPr>
            <a:lvl1pPr>
              <a:lnSpc>
                <a:spcPct val="120000"/>
              </a:lnSpc>
              <a:defRPr sz="1400">
                <a:solidFill>
                  <a:schemeClr val="bg1"/>
                </a:solidFill>
                <a:effectLst/>
              </a:defRPr>
            </a:lvl1pPr>
          </a:lstStyle>
          <a:p>
            <a:r>
              <a:rPr lang="en-IN" altLang="en-US" sz="1600" dirty="0">
                <a:cs typeface="OPPOSans M" panose="00020600040101010101" charset="-122"/>
              </a:rPr>
              <a:t>What kind of input data is expected during the prediction phase, and how is it processed before generating recommendations?</a:t>
            </a:r>
            <a:endParaRPr lang="en-IN" altLang="en-US" sz="1600" dirty="0">
              <a:cs typeface="OPPOSans M" panose="00020600040101010101" charset="-122"/>
            </a:endParaRPr>
          </a:p>
          <a:p>
            <a:endParaRPr lang="en-IN" altLang="en-US" sz="1600" dirty="0">
              <a:cs typeface="OPPOSans M" panose="00020600040101010101" charset="-122"/>
            </a:endParaRPr>
          </a:p>
          <a:p>
            <a:r>
              <a:rPr lang="en-IN" altLang="en-US" sz="1600" dirty="0">
                <a:cs typeface="OPPOSans M" panose="00020600040101010101" charset="-122"/>
              </a:rPr>
              <a:t>Answer: During the prediction phase, textual descriptions (queries) are expected as input. These descriptions undergo the same TF-IDF vectorization process used during training. The pre-trained TF-IDF vectorizer transforms the input descriptions into numerical vectors, which are then used to find similar books using the trained KNN model.</a:t>
            </a:r>
            <a:endParaRPr lang="en-IN" altLang="en-US" sz="1600" dirty="0">
              <a:cs typeface="OPPOSans M" panose="00020600040101010101" charset="-122"/>
            </a:endParaRPr>
          </a:p>
          <a:p>
            <a:endParaRPr lang="en-IN" altLang="en-US" sz="1600" dirty="0">
              <a:cs typeface="OPPOSans M" panose="00020600040101010101" charset="-122"/>
            </a:endParaRPr>
          </a:p>
          <a:p>
            <a:r>
              <a:rPr lang="en-IN" altLang="en-US" sz="1600" dirty="0">
                <a:cs typeface="OPPOSans M" panose="00020600040101010101" charset="-122"/>
              </a:rPr>
              <a:t>Explain the steps involved in the data validation and transformation processes as per the code implementation.</a:t>
            </a:r>
            <a:endParaRPr lang="en-IN" altLang="en-US" sz="1600" dirty="0">
              <a:cs typeface="OPPOSans M" panose="00020600040101010101" charset="-122"/>
            </a:endParaRPr>
          </a:p>
          <a:p>
            <a:endParaRPr lang="en-IN" altLang="en-US" sz="1600" dirty="0">
              <a:cs typeface="OPPOSans M" panose="00020600040101010101" charset="-122"/>
            </a:endParaRPr>
          </a:p>
          <a:p>
            <a:r>
              <a:rPr lang="en-IN" altLang="en-US" sz="1600" dirty="0">
                <a:cs typeface="OPPOSans M" panose="00020600040101010101" charset="-122"/>
              </a:rPr>
              <a:t>Answer: The code involves loading book descriptions from a CSV file, validating the data loading process. The descriptions are then preprocessed using TF-IDF vectorization, capturing semantic meaning and removing common English stop words. The KNN model is trained using these preprocessed vectors, ensuring the consistency of training and prediction techniques. Finally, the trained model and vectorizer are saved for future use, ensuring efficient book recommendations based on user queries.</a:t>
            </a:r>
            <a:endParaRPr lang="en-IN" altLang="en-US" sz="1600" dirty="0">
              <a:cs typeface="OPPOSans M" panose="00020600040101010101"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descr="蓝色的键盘&#10;&#10;低可信度描述已自动生成"/>
          <p:cNvPicPr>
            <a:picLocks noChangeAspect="1"/>
          </p:cNvPicPr>
          <p:nvPr/>
        </p:nvPicPr>
        <p:blipFill rotWithShape="1">
          <a:blip r:embed="rId1" cstate="print">
            <a:duotone>
              <a:schemeClr val="accent1">
                <a:shade val="45000"/>
                <a:satMod val="135000"/>
              </a:schemeClr>
              <a:prstClr val="white"/>
            </a:duotone>
            <a:extLst>
              <a:ext uri="{28A0092B-C50C-407E-A947-70E740481C1C}">
                <a14:useLocalDpi xmlns:a14="http://schemas.microsoft.com/office/drawing/2010/main" val="0"/>
              </a:ext>
            </a:extLst>
          </a:blip>
          <a:srcRect l="1033" r="18554"/>
          <a:stretch>
            <a:fillRect/>
          </a:stretch>
        </p:blipFill>
        <p:spPr>
          <a:xfrm>
            <a:off x="3124200" y="0"/>
            <a:ext cx="9067801" cy="6858000"/>
          </a:xfrm>
          <a:custGeom>
            <a:avLst/>
            <a:gdLst>
              <a:gd name="connsiteX0" fmla="*/ 0 w 8118489"/>
              <a:gd name="connsiteY0" fmla="*/ 0 h 6858000"/>
              <a:gd name="connsiteX1" fmla="*/ 8118489 w 8118489"/>
              <a:gd name="connsiteY1" fmla="*/ 0 h 6858000"/>
              <a:gd name="connsiteX2" fmla="*/ 8118489 w 8118489"/>
              <a:gd name="connsiteY2" fmla="*/ 6858000 h 6858000"/>
              <a:gd name="connsiteX3" fmla="*/ 0 w 811848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118489" h="6858000">
                <a:moveTo>
                  <a:pt x="0" y="0"/>
                </a:moveTo>
                <a:lnTo>
                  <a:pt x="8118489" y="0"/>
                </a:lnTo>
                <a:lnTo>
                  <a:pt x="8118489" y="6858000"/>
                </a:lnTo>
                <a:lnTo>
                  <a:pt x="0" y="6858000"/>
                </a:lnTo>
                <a:close/>
              </a:path>
            </a:pathLst>
          </a:custGeom>
        </p:spPr>
      </p:pic>
      <p:sp>
        <p:nvSpPr>
          <p:cNvPr id="16" name="矩形 15"/>
          <p:cNvSpPr/>
          <p:nvPr/>
        </p:nvSpPr>
        <p:spPr>
          <a:xfrm flipH="1">
            <a:off x="0" y="0"/>
            <a:ext cx="12192000" cy="6858000"/>
          </a:xfrm>
          <a:prstGeom prst="rect">
            <a:avLst/>
          </a:prstGeom>
          <a:gradFill flip="none" rotWithShape="1">
            <a:gsLst>
              <a:gs pos="9179">
                <a:srgbClr val="283449"/>
              </a:gs>
              <a:gs pos="45000">
                <a:srgbClr val="283449">
                  <a:alpha val="86000"/>
                </a:srgbClr>
              </a:gs>
              <a:gs pos="0">
                <a:schemeClr val="accent1"/>
              </a:gs>
              <a:gs pos="84000">
                <a:schemeClr val="accent1">
                  <a:alpha val="0"/>
                </a:schemeClr>
              </a:gs>
            </a:gsLst>
            <a:lin ang="10800000" scaled="1"/>
            <a:tileRect/>
          </a:gradFill>
          <a:ln w="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pic>
        <p:nvPicPr>
          <p:cNvPr id="33" name="图片 32"/>
          <p:cNvPicPr>
            <a:picLocks noChangeAspect="1"/>
          </p:cNvPicPr>
          <p:nvPr/>
        </p:nvPicPr>
        <p:blipFill>
          <a:blip r:embed="rId2"/>
          <a:srcRect l="53954" t="56949"/>
          <a:stretch>
            <a:fillRect/>
          </a:stretch>
        </p:blipFill>
        <p:spPr>
          <a:xfrm>
            <a:off x="-83819" y="0"/>
            <a:ext cx="3771755" cy="3526402"/>
          </a:xfrm>
          <a:custGeom>
            <a:avLst/>
            <a:gdLst>
              <a:gd name="connsiteX0" fmla="*/ 0 w 4258577"/>
              <a:gd name="connsiteY0" fmla="*/ 0 h 3981556"/>
              <a:gd name="connsiteX1" fmla="*/ 4258577 w 4258577"/>
              <a:gd name="connsiteY1" fmla="*/ 0 h 3981556"/>
              <a:gd name="connsiteX2" fmla="*/ 4258577 w 4258577"/>
              <a:gd name="connsiteY2" fmla="*/ 3981556 h 3981556"/>
              <a:gd name="connsiteX3" fmla="*/ 0 w 4258577"/>
              <a:gd name="connsiteY3" fmla="*/ 3981556 h 3981556"/>
            </a:gdLst>
            <a:ahLst/>
            <a:cxnLst>
              <a:cxn ang="0">
                <a:pos x="connsiteX0" y="connsiteY0"/>
              </a:cxn>
              <a:cxn ang="0">
                <a:pos x="connsiteX1" y="connsiteY1"/>
              </a:cxn>
              <a:cxn ang="0">
                <a:pos x="connsiteX2" y="connsiteY2"/>
              </a:cxn>
              <a:cxn ang="0">
                <a:pos x="connsiteX3" y="connsiteY3"/>
              </a:cxn>
            </a:cxnLst>
            <a:rect l="l" t="t" r="r" b="b"/>
            <a:pathLst>
              <a:path w="4258577" h="3981556">
                <a:moveTo>
                  <a:pt x="0" y="0"/>
                </a:moveTo>
                <a:lnTo>
                  <a:pt x="4258577" y="0"/>
                </a:lnTo>
                <a:lnTo>
                  <a:pt x="4258577" y="3981556"/>
                </a:lnTo>
                <a:lnTo>
                  <a:pt x="0" y="3981556"/>
                </a:lnTo>
                <a:close/>
              </a:path>
            </a:pathLst>
          </a:custGeom>
        </p:spPr>
      </p:pic>
      <p:sp>
        <p:nvSpPr>
          <p:cNvPr id="18" name="文本框 17"/>
          <p:cNvSpPr txBox="1"/>
          <p:nvPr/>
        </p:nvSpPr>
        <p:spPr>
          <a:xfrm>
            <a:off x="962493" y="2586982"/>
            <a:ext cx="5618526" cy="1477328"/>
          </a:xfrm>
          <a:prstGeom prst="rect">
            <a:avLst/>
          </a:prstGeom>
          <a:noFill/>
        </p:spPr>
        <p:txBody>
          <a:bodyPr wrap="none" lIns="0" tIns="0" rIns="0" bIns="0">
            <a:spAutoFit/>
          </a:bodyPr>
          <a:lstStyle/>
          <a:p>
            <a:r>
              <a:rPr lang="en-US" altLang="zh-CN" sz="9600" dirty="0">
                <a:solidFill>
                  <a:schemeClr val="bg1"/>
                </a:solidFill>
                <a:effectLst>
                  <a:outerShdw blurRad="165100" dist="76200" dir="2700000" algn="tl">
                    <a:schemeClr val="accent1">
                      <a:alpha val="43000"/>
                    </a:schemeClr>
                  </a:outerShdw>
                </a:effectLst>
                <a:latin typeface="+mj-lt"/>
                <a:cs typeface="OPPOSans M" panose="00020600040101010101" charset="-122"/>
              </a:rPr>
              <a:t>THANKS</a:t>
            </a:r>
            <a:endParaRPr lang="en-US" altLang="zh-CN" sz="9600" dirty="0">
              <a:solidFill>
                <a:schemeClr val="bg1"/>
              </a:solidFill>
              <a:effectLst>
                <a:outerShdw blurRad="165100" dist="76200" dir="2700000" algn="tl">
                  <a:schemeClr val="accent1">
                    <a:alpha val="43000"/>
                  </a:schemeClr>
                </a:outerShdw>
              </a:effectLst>
              <a:latin typeface="+mj-lt"/>
              <a:cs typeface="OPPOSans M" panose="00020600040101010101" charset="-122"/>
            </a:endParaRPr>
          </a:p>
        </p:txBody>
      </p:sp>
      <p:grpSp>
        <p:nvGrpSpPr>
          <p:cNvPr id="22" name="组合 21"/>
          <p:cNvGrpSpPr/>
          <p:nvPr/>
        </p:nvGrpSpPr>
        <p:grpSpPr>
          <a:xfrm>
            <a:off x="3566563" y="313872"/>
            <a:ext cx="8857486" cy="8857486"/>
            <a:chOff x="6298277" y="5552622"/>
            <a:chExt cx="8857486" cy="8857486"/>
          </a:xfrm>
        </p:grpSpPr>
        <p:sp>
          <p:nvSpPr>
            <p:cNvPr id="30" name="椭圆 29"/>
            <p:cNvSpPr/>
            <p:nvPr/>
          </p:nvSpPr>
          <p:spPr>
            <a:xfrm>
              <a:off x="8792723" y="8047068"/>
              <a:ext cx="3868595" cy="3868595"/>
            </a:xfrm>
            <a:prstGeom prst="ellipse">
              <a:avLst/>
            </a:prstGeom>
            <a:noFill/>
            <a:ln w="3175">
              <a:solidFill>
                <a:schemeClr val="accent2">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sp>
          <p:nvSpPr>
            <p:cNvPr id="32" name="Oval 29_1_1"/>
            <p:cNvSpPr/>
            <p:nvPr/>
          </p:nvSpPr>
          <p:spPr>
            <a:xfrm>
              <a:off x="6298277" y="5552622"/>
              <a:ext cx="8857486" cy="8857486"/>
            </a:xfrm>
            <a:prstGeom prst="ellipse">
              <a:avLst/>
            </a:prstGeom>
            <a:noFill/>
            <a:ln w="3175">
              <a:solidFill>
                <a:schemeClr val="accent2">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cs typeface="OPPOSans M" panose="00020600040101010101" charset="-122"/>
              </a:endParaRPr>
            </a:p>
          </p:txBody>
        </p:sp>
        <p:sp>
          <p:nvSpPr>
            <p:cNvPr id="31" name="Oval 29_1"/>
            <p:cNvSpPr/>
            <p:nvPr/>
          </p:nvSpPr>
          <p:spPr>
            <a:xfrm>
              <a:off x="7648096" y="6902441"/>
              <a:ext cx="6157848" cy="6157848"/>
            </a:xfrm>
            <a:prstGeom prst="ellipse">
              <a:avLst/>
            </a:prstGeom>
            <a:noFill/>
            <a:ln w="3175">
              <a:solidFill>
                <a:schemeClr val="accent2">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cs typeface="OPPOSans M" panose="00020600040101010101" charset="-122"/>
              </a:endParaRPr>
            </a:p>
          </p:txBody>
        </p:sp>
        <p:grpSp>
          <p:nvGrpSpPr>
            <p:cNvPr id="29" name="组合 28"/>
            <p:cNvGrpSpPr/>
            <p:nvPr/>
          </p:nvGrpSpPr>
          <p:grpSpPr>
            <a:xfrm>
              <a:off x="10176518" y="9430863"/>
              <a:ext cx="1101004" cy="1101004"/>
              <a:chOff x="8776243" y="3724837"/>
              <a:chExt cx="1740266" cy="1740266"/>
            </a:xfrm>
          </p:grpSpPr>
          <p:sp>
            <p:nvSpPr>
              <p:cNvPr id="27" name="椭圆 26"/>
              <p:cNvSpPr/>
              <p:nvPr/>
            </p:nvSpPr>
            <p:spPr>
              <a:xfrm>
                <a:off x="8776243" y="3724837"/>
                <a:ext cx="1740266" cy="1740266"/>
              </a:xfrm>
              <a:prstGeom prst="ellipse">
                <a:avLst/>
              </a:prstGeom>
              <a:gradFill flip="none" rotWithShape="1">
                <a:gsLst>
                  <a:gs pos="0">
                    <a:schemeClr val="accent2">
                      <a:alpha val="0"/>
                    </a:schemeClr>
                  </a:gs>
                  <a:gs pos="100000">
                    <a:schemeClr val="accent2">
                      <a:alpha val="21000"/>
                    </a:schemeClr>
                  </a:gs>
                </a:gsLst>
                <a:path path="circle">
                  <a:fillToRect l="50000" t="50000" r="50000" b="50000"/>
                </a:path>
                <a:tileRect/>
              </a:gra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sp>
            <p:nvSpPr>
              <p:cNvPr id="28" name="等腰三角形 27"/>
              <p:cNvSpPr/>
              <p:nvPr/>
            </p:nvSpPr>
            <p:spPr>
              <a:xfrm rot="5400000">
                <a:off x="9401153" y="4343517"/>
                <a:ext cx="592033" cy="502908"/>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grpSp>
      </p:grpSp>
      <p:pic>
        <p:nvPicPr>
          <p:cNvPr id="21" name="图片 20"/>
          <p:cNvPicPr>
            <a:picLocks noChangeAspect="1"/>
          </p:cNvPicPr>
          <p:nvPr/>
        </p:nvPicPr>
        <p:blipFill>
          <a:blip r:embed="rId2"/>
          <a:srcRect r="60266" b="62924"/>
          <a:stretch>
            <a:fillRect/>
          </a:stretch>
        </p:blipFill>
        <p:spPr>
          <a:xfrm>
            <a:off x="8988172" y="3868506"/>
            <a:ext cx="3203828" cy="2989493"/>
          </a:xfrm>
          <a:custGeom>
            <a:avLst/>
            <a:gdLst>
              <a:gd name="connsiteX0" fmla="*/ 0 w 3674846"/>
              <a:gd name="connsiteY0" fmla="*/ 0 h 3429000"/>
              <a:gd name="connsiteX1" fmla="*/ 3674846 w 3674846"/>
              <a:gd name="connsiteY1" fmla="*/ 0 h 3429000"/>
              <a:gd name="connsiteX2" fmla="*/ 3674846 w 3674846"/>
              <a:gd name="connsiteY2" fmla="*/ 3429000 h 3429000"/>
              <a:gd name="connsiteX3" fmla="*/ 0 w 3674846"/>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3674846" h="3429000">
                <a:moveTo>
                  <a:pt x="0" y="0"/>
                </a:moveTo>
                <a:lnTo>
                  <a:pt x="3674846" y="0"/>
                </a:lnTo>
                <a:lnTo>
                  <a:pt x="3674846" y="3429000"/>
                </a:lnTo>
                <a:lnTo>
                  <a:pt x="0" y="3429000"/>
                </a:lnTo>
                <a:close/>
              </a:path>
            </a:pathLst>
          </a:cu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直接箭头连接符 17"/>
          <p:cNvCxnSpPr/>
          <p:nvPr/>
        </p:nvCxnSpPr>
        <p:spPr>
          <a:xfrm>
            <a:off x="1286329" y="0"/>
            <a:ext cx="0" cy="6362700"/>
          </a:xfrm>
          <a:prstGeom prst="straightConnector1">
            <a:avLst/>
          </a:prstGeom>
          <a:ln w="34925" cap="sq">
            <a:solidFill>
              <a:schemeClr val="bg1"/>
            </a:solidFill>
            <a:miter lim="800000"/>
            <a:tailEnd type="stealth" w="lg" len="lg"/>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509735" y="1177058"/>
            <a:ext cx="3700460" cy="1471511"/>
          </a:xfrm>
          <a:prstGeom prst="rect">
            <a:avLst/>
          </a:prstGeom>
          <a:solidFill>
            <a:schemeClr val="accent1"/>
          </a:solidFill>
        </p:spPr>
        <p:txBody>
          <a:bodyPr wrap="square" lIns="180000" tIns="180000" rIns="180000" bIns="180000">
            <a:spAutoFit/>
          </a:bodyPr>
          <a:lstStyle/>
          <a:p>
            <a:r>
              <a:rPr lang="en-US" altLang="zh-CN" sz="3600" dirty="0">
                <a:solidFill>
                  <a:schemeClr val="bg1"/>
                </a:solidFill>
                <a:effectLst/>
                <a:latin typeface="+mj-lt"/>
                <a:cs typeface="OPPOSans M" panose="00020600040101010101" charset="-122"/>
              </a:rPr>
              <a:t>TABLE OF </a:t>
            </a:r>
            <a:r>
              <a:rPr lang="en-US" altLang="zh-CN" sz="3600" dirty="0">
                <a:solidFill>
                  <a:schemeClr val="accent2"/>
                </a:solidFill>
                <a:effectLst/>
                <a:latin typeface="+mj-lt"/>
                <a:cs typeface="OPPOSans M" panose="00020600040101010101" charset="-122"/>
              </a:rPr>
              <a:t>CONTENTS</a:t>
            </a:r>
            <a:endParaRPr lang="en-US" altLang="zh-CN" sz="3600" dirty="0">
              <a:solidFill>
                <a:schemeClr val="accent2"/>
              </a:solidFill>
              <a:effectLst/>
              <a:latin typeface="+mj-lt"/>
              <a:cs typeface="OPPOSans M" panose="00020600040101010101" charset="-122"/>
            </a:endParaRPr>
          </a:p>
        </p:txBody>
      </p:sp>
      <p:sp>
        <p:nvSpPr>
          <p:cNvPr id="20" name="文本框 19"/>
          <p:cNvSpPr txBox="1"/>
          <p:nvPr/>
        </p:nvSpPr>
        <p:spPr>
          <a:xfrm rot="5400000">
            <a:off x="-497206" y="4568657"/>
            <a:ext cx="4086396" cy="245745"/>
          </a:xfrm>
          <a:prstGeom prst="rect">
            <a:avLst/>
          </a:prstGeom>
          <a:noFill/>
        </p:spPr>
        <p:txBody>
          <a:bodyPr wrap="square" lIns="0" tIns="0" rIns="0" bIns="0">
            <a:spAutoFit/>
          </a:bodyPr>
          <a:lstStyle/>
          <a:p>
            <a:r>
              <a:rPr lang="en-IN" altLang="en-US" sz="1600" dirty="0">
                <a:solidFill>
                  <a:schemeClr val="bg1">
                    <a:alpha val="31000"/>
                  </a:schemeClr>
                </a:solidFill>
                <a:latin typeface="+mj-lt"/>
                <a:cs typeface="OPPOSans M" panose="00020600040101010101" charset="-122"/>
              </a:rPr>
              <a:t>Book Recommendation system</a:t>
            </a:r>
            <a:endParaRPr lang="en-IN" altLang="en-US" sz="1600" dirty="0">
              <a:solidFill>
                <a:schemeClr val="bg1">
                  <a:alpha val="31000"/>
                </a:schemeClr>
              </a:solidFill>
              <a:latin typeface="+mj-lt"/>
              <a:cs typeface="OPPOSans M" panose="00020600040101010101" charset="-122"/>
            </a:endParaRPr>
          </a:p>
        </p:txBody>
      </p:sp>
      <p:grpSp>
        <p:nvGrpSpPr>
          <p:cNvPr id="1058" name="组合 1057"/>
          <p:cNvGrpSpPr/>
          <p:nvPr/>
        </p:nvGrpSpPr>
        <p:grpSpPr>
          <a:xfrm>
            <a:off x="3915091" y="1088794"/>
            <a:ext cx="7767174" cy="4890038"/>
            <a:chOff x="4210195" y="1084718"/>
            <a:chExt cx="7767174" cy="4890038"/>
          </a:xfrm>
        </p:grpSpPr>
        <p:grpSp>
          <p:nvGrpSpPr>
            <p:cNvPr id="22" name="组合 21"/>
            <p:cNvGrpSpPr/>
            <p:nvPr/>
          </p:nvGrpSpPr>
          <p:grpSpPr>
            <a:xfrm>
              <a:off x="4210195" y="1084718"/>
              <a:ext cx="3883587" cy="2305189"/>
              <a:chOff x="4398660" y="612296"/>
              <a:chExt cx="3883587" cy="2305189"/>
            </a:xfrm>
          </p:grpSpPr>
          <p:sp>
            <p:nvSpPr>
              <p:cNvPr id="21" name="Freeform: Shape 29"/>
              <p:cNvSpPr/>
              <p:nvPr/>
            </p:nvSpPr>
            <p:spPr>
              <a:xfrm>
                <a:off x="4398660" y="612296"/>
                <a:ext cx="3615512" cy="2305189"/>
              </a:xfrm>
              <a:prstGeom prst="rect">
                <a:avLst/>
              </a:prstGeom>
              <a:solidFill>
                <a:schemeClr val="accent4"/>
              </a:solidFill>
              <a:ln>
                <a:noFill/>
              </a:ln>
              <a:effectLst>
                <a:outerShdw blurRad="762000" dist="254000" dir="5400000" algn="t" rotWithShape="0">
                  <a:schemeClr val="accent1">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1044000" tIns="0" rtlCol="0" anchor="ctr"/>
              <a:lstStyle/>
              <a:p>
                <a:pPr>
                  <a:lnSpc>
                    <a:spcPct val="130000"/>
                  </a:lnSpc>
                </a:pPr>
                <a:endParaRPr lang="en-US" sz="1400" dirty="0">
                  <a:solidFill>
                    <a:schemeClr val="tx1"/>
                  </a:solidFill>
                  <a:latin typeface="OPPOSans M" panose="00020600040101010101" charset="-122"/>
                  <a:ea typeface="OPPOSans M" panose="00020600040101010101" charset="-122"/>
                  <a:cs typeface="OPPOSans M" panose="00020600040101010101" charset="-122"/>
                </a:endParaRPr>
              </a:p>
            </p:txBody>
          </p:sp>
          <p:grpSp>
            <p:nvGrpSpPr>
              <p:cNvPr id="2" name="组合 1"/>
              <p:cNvGrpSpPr/>
              <p:nvPr/>
            </p:nvGrpSpPr>
            <p:grpSpPr>
              <a:xfrm>
                <a:off x="4757760" y="1692202"/>
                <a:ext cx="3524487" cy="679034"/>
                <a:chOff x="2043321" y="4685025"/>
                <a:chExt cx="3524487" cy="679034"/>
              </a:xfrm>
            </p:grpSpPr>
            <p:sp>
              <p:nvSpPr>
                <p:cNvPr id="3" name="文本框 2"/>
                <p:cNvSpPr txBox="1"/>
                <p:nvPr/>
              </p:nvSpPr>
              <p:spPr>
                <a:xfrm>
                  <a:off x="2043321" y="5069419"/>
                  <a:ext cx="3368145" cy="294640"/>
                </a:xfrm>
                <a:prstGeom prst="rect">
                  <a:avLst/>
                </a:prstGeom>
                <a:noFill/>
              </p:spPr>
              <p:txBody>
                <a:bodyPr wrap="square" lIns="0" tIns="0" rIns="0" bIns="0">
                  <a:spAutoFit/>
                </a:bodyPr>
                <a:lstStyle>
                  <a:defPPr>
                    <a:defRPr lang="en-US"/>
                  </a:defPPr>
                  <a:lvl1pPr>
                    <a:lnSpc>
                      <a:spcPct val="120000"/>
                    </a:lnSpc>
                    <a:defRPr sz="1400">
                      <a:solidFill>
                        <a:schemeClr val="bg1"/>
                      </a:solidFill>
                      <a:effectLst/>
                    </a:defRPr>
                  </a:lvl1pPr>
                </a:lstStyle>
                <a:p>
                  <a:r>
                    <a:rPr lang="en-IN" altLang="en-US" sz="1600" dirty="0">
                      <a:cs typeface="OPPOSans M" panose="00020600040101010101" charset="-122"/>
                    </a:rPr>
                    <a:t>About the API</a:t>
                  </a:r>
                  <a:endParaRPr lang="en-IN" altLang="en-US" sz="1600" dirty="0">
                    <a:cs typeface="OPPOSans M" panose="00020600040101010101" charset="-122"/>
                  </a:endParaRPr>
                </a:p>
              </p:txBody>
            </p:sp>
            <p:sp>
              <p:nvSpPr>
                <p:cNvPr id="4" name="文本框 3"/>
                <p:cNvSpPr txBox="1"/>
                <p:nvPr/>
              </p:nvSpPr>
              <p:spPr>
                <a:xfrm>
                  <a:off x="2043321" y="4685025"/>
                  <a:ext cx="3524487" cy="369332"/>
                </a:xfrm>
                <a:prstGeom prst="rect">
                  <a:avLst/>
                </a:prstGeom>
                <a:noFill/>
              </p:spPr>
              <p:txBody>
                <a:bodyPr wrap="square" lIns="0" tIns="0" rIns="0" bIns="0">
                  <a:spAutoFit/>
                </a:bodyPr>
                <a:lstStyle>
                  <a:defPPr>
                    <a:defRPr lang="en-US"/>
                  </a:defPPr>
                  <a:lvl1pPr algn="ctr">
                    <a:defRPr sz="4000">
                      <a:gradFill flip="none" rotWithShape="1">
                        <a:gsLst>
                          <a:gs pos="14000">
                            <a:schemeClr val="accent1"/>
                          </a:gs>
                          <a:gs pos="50000">
                            <a:schemeClr val="accent2"/>
                          </a:gs>
                          <a:gs pos="0">
                            <a:schemeClr val="accent2"/>
                          </a:gs>
                          <a:gs pos="99489">
                            <a:schemeClr val="accent2"/>
                          </a:gs>
                          <a:gs pos="39000">
                            <a:srgbClr val="1467BF"/>
                          </a:gs>
                          <a:gs pos="64000">
                            <a:srgbClr val="1469C0"/>
                          </a:gs>
                          <a:gs pos="87000">
                            <a:schemeClr val="accent1"/>
                          </a:gs>
                        </a:gsLst>
                        <a:lin ang="8100000" scaled="1"/>
                        <a:tileRect/>
                      </a:gradFill>
                      <a:effectLst/>
                      <a:latin typeface="+mj-lt"/>
                    </a:defRPr>
                  </a:lvl1pPr>
                </a:lstStyle>
                <a:p>
                  <a:pPr algn="l"/>
                  <a:r>
                    <a:rPr lang="en-US" altLang="zh-CN" sz="2400" dirty="0">
                      <a:solidFill>
                        <a:schemeClr val="bg1"/>
                      </a:solidFill>
                      <a:cs typeface="OPPOSans M" panose="00020600040101010101" charset="-122"/>
                    </a:rPr>
                    <a:t>INTRODUCTION</a:t>
                  </a:r>
                  <a:endParaRPr lang="en-US" altLang="zh-CN" sz="2400" dirty="0">
                    <a:solidFill>
                      <a:schemeClr val="bg1"/>
                    </a:solidFill>
                    <a:cs typeface="OPPOSans M" panose="00020600040101010101" charset="-122"/>
                  </a:endParaRPr>
                </a:p>
              </p:txBody>
            </p:sp>
          </p:grpSp>
          <p:sp>
            <p:nvSpPr>
              <p:cNvPr id="13" name="矩形 12"/>
              <p:cNvSpPr/>
              <p:nvPr/>
            </p:nvSpPr>
            <p:spPr>
              <a:xfrm>
                <a:off x="4757760" y="959066"/>
                <a:ext cx="1036552" cy="5528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r>
                  <a:rPr lang="en-US" altLang="zh-CN" sz="4000" dirty="0">
                    <a:solidFill>
                      <a:schemeClr val="accent2"/>
                    </a:solidFill>
                    <a:latin typeface="+mj-lt"/>
                    <a:cs typeface="OPPOSans M" panose="00020600040101010101" charset="-122"/>
                  </a:rPr>
                  <a:t>01</a:t>
                </a:r>
                <a:endParaRPr lang="zh-CN" altLang="en-US" sz="4000" dirty="0">
                  <a:solidFill>
                    <a:schemeClr val="accent2"/>
                  </a:solidFill>
                  <a:latin typeface="+mj-lt"/>
                  <a:cs typeface="OPPOSans M" panose="00020600040101010101" charset="-122"/>
                </a:endParaRPr>
              </a:p>
            </p:txBody>
          </p:sp>
        </p:grpSp>
        <p:grpSp>
          <p:nvGrpSpPr>
            <p:cNvPr id="1040" name="组合 1039"/>
            <p:cNvGrpSpPr/>
            <p:nvPr/>
          </p:nvGrpSpPr>
          <p:grpSpPr>
            <a:xfrm>
              <a:off x="8093782" y="1084718"/>
              <a:ext cx="3883587" cy="2305189"/>
              <a:chOff x="4398660" y="612296"/>
              <a:chExt cx="3883587" cy="2305189"/>
            </a:xfrm>
          </p:grpSpPr>
          <p:sp>
            <p:nvSpPr>
              <p:cNvPr id="1041" name="Freeform: Shape 29"/>
              <p:cNvSpPr/>
              <p:nvPr/>
            </p:nvSpPr>
            <p:spPr>
              <a:xfrm>
                <a:off x="4398660" y="612296"/>
                <a:ext cx="3615512" cy="2305189"/>
              </a:xfrm>
              <a:prstGeom prst="rect">
                <a:avLst/>
              </a:prstGeom>
              <a:solidFill>
                <a:schemeClr val="accent4"/>
              </a:solidFill>
              <a:ln>
                <a:noFill/>
              </a:ln>
              <a:effectLst>
                <a:outerShdw blurRad="762000" dist="254000" dir="5400000" algn="t" rotWithShape="0">
                  <a:schemeClr val="accent1">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1044000" tIns="0" rtlCol="0" anchor="ctr"/>
              <a:lstStyle/>
              <a:p>
                <a:pPr>
                  <a:lnSpc>
                    <a:spcPct val="130000"/>
                  </a:lnSpc>
                </a:pPr>
                <a:endParaRPr lang="en-US" sz="1400" dirty="0">
                  <a:solidFill>
                    <a:schemeClr val="tx1"/>
                  </a:solidFill>
                  <a:latin typeface="OPPOSans M" panose="00020600040101010101" charset="-122"/>
                  <a:ea typeface="OPPOSans M" panose="00020600040101010101" charset="-122"/>
                  <a:cs typeface="OPPOSans M" panose="00020600040101010101" charset="-122"/>
                </a:endParaRPr>
              </a:p>
            </p:txBody>
          </p:sp>
          <p:grpSp>
            <p:nvGrpSpPr>
              <p:cNvPr id="1042" name="组合 1041"/>
              <p:cNvGrpSpPr/>
              <p:nvPr/>
            </p:nvGrpSpPr>
            <p:grpSpPr>
              <a:xfrm>
                <a:off x="4757760" y="1692202"/>
                <a:ext cx="3524487" cy="679034"/>
                <a:chOff x="2043321" y="4685025"/>
                <a:chExt cx="3524487" cy="679034"/>
              </a:xfrm>
            </p:grpSpPr>
            <p:sp>
              <p:nvSpPr>
                <p:cNvPr id="1044" name="文本框 1043"/>
                <p:cNvSpPr txBox="1"/>
                <p:nvPr/>
              </p:nvSpPr>
              <p:spPr>
                <a:xfrm>
                  <a:off x="2043321" y="5069419"/>
                  <a:ext cx="3368145" cy="294640"/>
                </a:xfrm>
                <a:prstGeom prst="rect">
                  <a:avLst/>
                </a:prstGeom>
                <a:noFill/>
              </p:spPr>
              <p:txBody>
                <a:bodyPr wrap="square" lIns="0" tIns="0" rIns="0" bIns="0">
                  <a:spAutoFit/>
                </a:bodyPr>
                <a:lstStyle>
                  <a:defPPr>
                    <a:defRPr lang="en-US"/>
                  </a:defPPr>
                  <a:lvl1pPr>
                    <a:lnSpc>
                      <a:spcPct val="120000"/>
                    </a:lnSpc>
                    <a:defRPr sz="1400">
                      <a:solidFill>
                        <a:schemeClr val="bg1"/>
                      </a:solidFill>
                      <a:effectLst/>
                    </a:defRPr>
                  </a:lvl1pPr>
                </a:lstStyle>
                <a:p>
                  <a:r>
                    <a:rPr lang="en-IN" altLang="en-US" sz="1600" dirty="0">
                      <a:cs typeface="OPPOSans M" panose="00020600040101010101" charset="-122"/>
                    </a:rPr>
                    <a:t>Main Goals of the Application</a:t>
                  </a:r>
                  <a:endParaRPr lang="en-IN" altLang="en-US" sz="1600" dirty="0">
                    <a:cs typeface="OPPOSans M" panose="00020600040101010101" charset="-122"/>
                  </a:endParaRPr>
                </a:p>
              </p:txBody>
            </p:sp>
            <p:sp>
              <p:nvSpPr>
                <p:cNvPr id="1045" name="文本框 1044"/>
                <p:cNvSpPr txBox="1"/>
                <p:nvPr/>
              </p:nvSpPr>
              <p:spPr>
                <a:xfrm>
                  <a:off x="2043321" y="4685025"/>
                  <a:ext cx="3524487" cy="368935"/>
                </a:xfrm>
                <a:prstGeom prst="rect">
                  <a:avLst/>
                </a:prstGeom>
                <a:noFill/>
              </p:spPr>
              <p:txBody>
                <a:bodyPr wrap="square" lIns="0" tIns="0" rIns="0" bIns="0">
                  <a:spAutoFit/>
                </a:bodyPr>
                <a:lstStyle>
                  <a:defPPr>
                    <a:defRPr lang="en-US"/>
                  </a:defPPr>
                  <a:lvl1pPr algn="ctr">
                    <a:defRPr sz="4000">
                      <a:gradFill flip="none" rotWithShape="1">
                        <a:gsLst>
                          <a:gs pos="14000">
                            <a:schemeClr val="accent1"/>
                          </a:gs>
                          <a:gs pos="50000">
                            <a:schemeClr val="accent2"/>
                          </a:gs>
                          <a:gs pos="0">
                            <a:schemeClr val="accent2"/>
                          </a:gs>
                          <a:gs pos="99489">
                            <a:schemeClr val="accent2"/>
                          </a:gs>
                          <a:gs pos="39000">
                            <a:srgbClr val="1467BF"/>
                          </a:gs>
                          <a:gs pos="64000">
                            <a:srgbClr val="1469C0"/>
                          </a:gs>
                          <a:gs pos="87000">
                            <a:schemeClr val="accent1"/>
                          </a:gs>
                        </a:gsLst>
                        <a:lin ang="8100000" scaled="1"/>
                        <a:tileRect/>
                      </a:gradFill>
                      <a:effectLst/>
                      <a:latin typeface="+mj-lt"/>
                    </a:defRPr>
                  </a:lvl1pPr>
                </a:lstStyle>
                <a:p>
                  <a:pPr algn="l"/>
                  <a:r>
                    <a:rPr lang="en-US" altLang="zh-CN" sz="2400" dirty="0">
                      <a:solidFill>
                        <a:schemeClr val="bg1"/>
                      </a:solidFill>
                      <a:cs typeface="OPPOSans M" panose="00020600040101010101" charset="-122"/>
                    </a:rPr>
                    <a:t>Objective</a:t>
                  </a:r>
                  <a:endParaRPr lang="en-US" altLang="zh-CN" sz="2400" dirty="0">
                    <a:solidFill>
                      <a:schemeClr val="bg1"/>
                    </a:solidFill>
                    <a:cs typeface="OPPOSans M" panose="00020600040101010101" charset="-122"/>
                  </a:endParaRPr>
                </a:p>
              </p:txBody>
            </p:sp>
          </p:grpSp>
          <p:sp>
            <p:nvSpPr>
              <p:cNvPr id="1043" name="矩形 1042"/>
              <p:cNvSpPr/>
              <p:nvPr/>
            </p:nvSpPr>
            <p:spPr>
              <a:xfrm>
                <a:off x="4757760" y="959066"/>
                <a:ext cx="1036552" cy="5528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r>
                  <a:rPr lang="en-US" altLang="zh-CN" sz="4000" dirty="0">
                    <a:solidFill>
                      <a:schemeClr val="accent2"/>
                    </a:solidFill>
                    <a:latin typeface="+mj-lt"/>
                    <a:cs typeface="OPPOSans M" panose="00020600040101010101" charset="-122"/>
                  </a:rPr>
                  <a:t>02</a:t>
                </a:r>
                <a:endParaRPr lang="zh-CN" altLang="en-US" sz="4000" dirty="0">
                  <a:solidFill>
                    <a:schemeClr val="accent2"/>
                  </a:solidFill>
                  <a:latin typeface="+mj-lt"/>
                  <a:cs typeface="OPPOSans M" panose="00020600040101010101" charset="-122"/>
                </a:endParaRPr>
              </a:p>
            </p:txBody>
          </p:sp>
        </p:grpSp>
        <p:grpSp>
          <p:nvGrpSpPr>
            <p:cNvPr id="1046" name="组合 1045"/>
            <p:cNvGrpSpPr/>
            <p:nvPr/>
          </p:nvGrpSpPr>
          <p:grpSpPr>
            <a:xfrm>
              <a:off x="4210195" y="3669567"/>
              <a:ext cx="3883587" cy="2305189"/>
              <a:chOff x="4398660" y="612296"/>
              <a:chExt cx="3883587" cy="2305189"/>
            </a:xfrm>
          </p:grpSpPr>
          <p:sp>
            <p:nvSpPr>
              <p:cNvPr id="1047" name="Freeform: Shape 29"/>
              <p:cNvSpPr/>
              <p:nvPr/>
            </p:nvSpPr>
            <p:spPr>
              <a:xfrm>
                <a:off x="4398660" y="612296"/>
                <a:ext cx="3615512" cy="2305189"/>
              </a:xfrm>
              <a:prstGeom prst="rect">
                <a:avLst/>
              </a:prstGeom>
              <a:solidFill>
                <a:schemeClr val="accent4"/>
              </a:solidFill>
              <a:ln>
                <a:noFill/>
              </a:ln>
              <a:effectLst>
                <a:outerShdw blurRad="762000" dist="254000" dir="5400000" algn="t" rotWithShape="0">
                  <a:schemeClr val="accent1">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1044000" tIns="0" rtlCol="0" anchor="ctr"/>
              <a:lstStyle/>
              <a:p>
                <a:pPr>
                  <a:lnSpc>
                    <a:spcPct val="130000"/>
                  </a:lnSpc>
                </a:pPr>
                <a:endParaRPr lang="en-US" sz="1400" dirty="0">
                  <a:solidFill>
                    <a:schemeClr val="tx1"/>
                  </a:solidFill>
                  <a:latin typeface="OPPOSans M" panose="00020600040101010101" charset="-122"/>
                  <a:ea typeface="OPPOSans M" panose="00020600040101010101" charset="-122"/>
                  <a:cs typeface="OPPOSans M" panose="00020600040101010101" charset="-122"/>
                </a:endParaRPr>
              </a:p>
            </p:txBody>
          </p:sp>
          <p:grpSp>
            <p:nvGrpSpPr>
              <p:cNvPr id="1048" name="组合 1047"/>
              <p:cNvGrpSpPr/>
              <p:nvPr/>
            </p:nvGrpSpPr>
            <p:grpSpPr>
              <a:xfrm>
                <a:off x="4757760" y="1692202"/>
                <a:ext cx="3524487" cy="974309"/>
                <a:chOff x="2043321" y="4685025"/>
                <a:chExt cx="3524487" cy="974309"/>
              </a:xfrm>
            </p:grpSpPr>
            <p:sp>
              <p:nvSpPr>
                <p:cNvPr id="1050" name="文本框 1049"/>
                <p:cNvSpPr txBox="1"/>
                <p:nvPr/>
              </p:nvSpPr>
              <p:spPr>
                <a:xfrm>
                  <a:off x="2043321" y="5069419"/>
                  <a:ext cx="3368145" cy="589915"/>
                </a:xfrm>
                <a:prstGeom prst="rect">
                  <a:avLst/>
                </a:prstGeom>
                <a:noFill/>
              </p:spPr>
              <p:txBody>
                <a:bodyPr wrap="square" lIns="0" tIns="0" rIns="0" bIns="0">
                  <a:spAutoFit/>
                </a:bodyPr>
                <a:lstStyle>
                  <a:defPPr>
                    <a:defRPr lang="en-US"/>
                  </a:defPPr>
                  <a:lvl1pPr>
                    <a:lnSpc>
                      <a:spcPct val="120000"/>
                    </a:lnSpc>
                    <a:defRPr sz="1400">
                      <a:solidFill>
                        <a:schemeClr val="bg1"/>
                      </a:solidFill>
                      <a:effectLst/>
                    </a:defRPr>
                  </a:lvl1pPr>
                </a:lstStyle>
                <a:p>
                  <a:r>
                    <a:rPr lang="en-IN" altLang="en-US" sz="1600" dirty="0">
                      <a:cs typeface="OPPOSans M" panose="00020600040101010101" charset="-122"/>
                    </a:rPr>
                    <a:t>Detailed end to end arch of application</a:t>
                  </a:r>
                  <a:endParaRPr lang="en-IN" altLang="en-US" sz="1600" dirty="0">
                    <a:cs typeface="OPPOSans M" panose="00020600040101010101" charset="-122"/>
                  </a:endParaRPr>
                </a:p>
              </p:txBody>
            </p:sp>
            <p:sp>
              <p:nvSpPr>
                <p:cNvPr id="1051" name="文本框 1050"/>
                <p:cNvSpPr txBox="1"/>
                <p:nvPr/>
              </p:nvSpPr>
              <p:spPr>
                <a:xfrm>
                  <a:off x="2043321" y="4685025"/>
                  <a:ext cx="3524487" cy="368935"/>
                </a:xfrm>
                <a:prstGeom prst="rect">
                  <a:avLst/>
                </a:prstGeom>
                <a:noFill/>
              </p:spPr>
              <p:txBody>
                <a:bodyPr wrap="square" lIns="0" tIns="0" rIns="0" bIns="0">
                  <a:spAutoFit/>
                </a:bodyPr>
                <a:lstStyle>
                  <a:defPPr>
                    <a:defRPr lang="en-US"/>
                  </a:defPPr>
                  <a:lvl1pPr algn="ctr">
                    <a:defRPr sz="4000">
                      <a:gradFill flip="none" rotWithShape="1">
                        <a:gsLst>
                          <a:gs pos="14000">
                            <a:schemeClr val="accent1"/>
                          </a:gs>
                          <a:gs pos="50000">
                            <a:schemeClr val="accent2"/>
                          </a:gs>
                          <a:gs pos="0">
                            <a:schemeClr val="accent2"/>
                          </a:gs>
                          <a:gs pos="99489">
                            <a:schemeClr val="accent2"/>
                          </a:gs>
                          <a:gs pos="39000">
                            <a:srgbClr val="1467BF"/>
                          </a:gs>
                          <a:gs pos="64000">
                            <a:srgbClr val="1469C0"/>
                          </a:gs>
                          <a:gs pos="87000">
                            <a:schemeClr val="accent1"/>
                          </a:gs>
                        </a:gsLst>
                        <a:lin ang="8100000" scaled="1"/>
                        <a:tileRect/>
                      </a:gradFill>
                      <a:effectLst/>
                      <a:latin typeface="+mj-lt"/>
                    </a:defRPr>
                  </a:lvl1pPr>
                </a:lstStyle>
                <a:p>
                  <a:pPr algn="l"/>
                  <a:r>
                    <a:rPr lang="en-IN" altLang="en-US" sz="2400" dirty="0">
                      <a:solidFill>
                        <a:schemeClr val="bg1"/>
                      </a:solidFill>
                      <a:cs typeface="OPPOSans M" panose="00020600040101010101" charset="-122"/>
                    </a:rPr>
                    <a:t>Architecture</a:t>
                  </a:r>
                  <a:endParaRPr lang="en-IN" altLang="en-US" sz="2400" dirty="0">
                    <a:solidFill>
                      <a:schemeClr val="bg1"/>
                    </a:solidFill>
                    <a:cs typeface="OPPOSans M" panose="00020600040101010101" charset="-122"/>
                  </a:endParaRPr>
                </a:p>
              </p:txBody>
            </p:sp>
          </p:grpSp>
          <p:sp>
            <p:nvSpPr>
              <p:cNvPr id="1049" name="矩形 1048"/>
              <p:cNvSpPr/>
              <p:nvPr/>
            </p:nvSpPr>
            <p:spPr>
              <a:xfrm>
                <a:off x="4757760" y="959066"/>
                <a:ext cx="1036552" cy="5528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r>
                  <a:rPr lang="en-US" altLang="zh-CN" sz="4000" dirty="0">
                    <a:solidFill>
                      <a:schemeClr val="accent2"/>
                    </a:solidFill>
                    <a:latin typeface="+mj-lt"/>
                    <a:cs typeface="OPPOSans M" panose="00020600040101010101" charset="-122"/>
                  </a:rPr>
                  <a:t>03</a:t>
                </a:r>
                <a:endParaRPr lang="zh-CN" altLang="en-US" sz="4000" dirty="0">
                  <a:solidFill>
                    <a:schemeClr val="accent2"/>
                  </a:solidFill>
                  <a:latin typeface="+mj-lt"/>
                  <a:cs typeface="OPPOSans M" panose="00020600040101010101" charset="-122"/>
                </a:endParaRPr>
              </a:p>
            </p:txBody>
          </p:sp>
        </p:grpSp>
        <p:grpSp>
          <p:nvGrpSpPr>
            <p:cNvPr id="1052" name="组合 1051"/>
            <p:cNvGrpSpPr/>
            <p:nvPr/>
          </p:nvGrpSpPr>
          <p:grpSpPr>
            <a:xfrm>
              <a:off x="8093782" y="3669567"/>
              <a:ext cx="3883587" cy="2305189"/>
              <a:chOff x="4398660" y="612296"/>
              <a:chExt cx="3883587" cy="2305189"/>
            </a:xfrm>
          </p:grpSpPr>
          <p:sp>
            <p:nvSpPr>
              <p:cNvPr id="1053" name="Freeform: Shape 29"/>
              <p:cNvSpPr/>
              <p:nvPr/>
            </p:nvSpPr>
            <p:spPr>
              <a:xfrm>
                <a:off x="4398660" y="612296"/>
                <a:ext cx="3615512" cy="2305189"/>
              </a:xfrm>
              <a:prstGeom prst="rect">
                <a:avLst/>
              </a:prstGeom>
              <a:solidFill>
                <a:schemeClr val="accent4"/>
              </a:solidFill>
              <a:ln>
                <a:noFill/>
              </a:ln>
              <a:effectLst>
                <a:outerShdw blurRad="762000" dist="254000" dir="5400000" algn="t" rotWithShape="0">
                  <a:schemeClr val="accent1">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1044000" tIns="0" rtlCol="0" anchor="ctr"/>
              <a:lstStyle/>
              <a:p>
                <a:pPr>
                  <a:lnSpc>
                    <a:spcPct val="130000"/>
                  </a:lnSpc>
                </a:pPr>
                <a:endParaRPr lang="en-US" sz="1400" dirty="0">
                  <a:solidFill>
                    <a:schemeClr val="tx1"/>
                  </a:solidFill>
                  <a:latin typeface="OPPOSans M" panose="00020600040101010101" charset="-122"/>
                  <a:ea typeface="OPPOSans M" panose="00020600040101010101" charset="-122"/>
                  <a:cs typeface="OPPOSans M" panose="00020600040101010101" charset="-122"/>
                </a:endParaRPr>
              </a:p>
            </p:txBody>
          </p:sp>
          <p:grpSp>
            <p:nvGrpSpPr>
              <p:cNvPr id="1054" name="组合 1053"/>
              <p:cNvGrpSpPr/>
              <p:nvPr/>
            </p:nvGrpSpPr>
            <p:grpSpPr>
              <a:xfrm>
                <a:off x="4757760" y="1692202"/>
                <a:ext cx="3524487" cy="1064108"/>
                <a:chOff x="2043321" y="4685025"/>
                <a:chExt cx="3524487" cy="1064108"/>
              </a:xfrm>
            </p:grpSpPr>
            <p:sp>
              <p:nvSpPr>
                <p:cNvPr id="1056" name="文本框 1055"/>
                <p:cNvSpPr txBox="1"/>
                <p:nvPr/>
              </p:nvSpPr>
              <p:spPr>
                <a:xfrm>
                  <a:off x="2043321" y="5069419"/>
                  <a:ext cx="3368145" cy="679714"/>
                </a:xfrm>
                <a:prstGeom prst="rect">
                  <a:avLst/>
                </a:prstGeom>
                <a:noFill/>
              </p:spPr>
              <p:txBody>
                <a:bodyPr wrap="square" lIns="0" tIns="0" rIns="0" bIns="0">
                  <a:spAutoFit/>
                </a:bodyPr>
                <a:lstStyle>
                  <a:defPPr>
                    <a:defRPr lang="en-US"/>
                  </a:defPPr>
                  <a:lvl1pPr>
                    <a:lnSpc>
                      <a:spcPct val="120000"/>
                    </a:lnSpc>
                    <a:defRPr sz="1400">
                      <a:solidFill>
                        <a:schemeClr val="bg1"/>
                      </a:solidFill>
                      <a:effectLst/>
                    </a:defRPr>
                  </a:lvl1pPr>
                </a:lstStyle>
                <a:p>
                  <a:r>
                    <a:rPr lang="en-IN" altLang="en-US" sz="1600" dirty="0">
                      <a:cs typeface="OPPOSans M" panose="00020600040101010101" charset="-122"/>
                    </a:rPr>
                    <a:t>Questions Related the application</a:t>
                  </a:r>
                  <a:endParaRPr lang="en-IN" altLang="en-US" sz="1600" dirty="0">
                    <a:cs typeface="OPPOSans M" panose="00020600040101010101" charset="-122"/>
                  </a:endParaRPr>
                </a:p>
              </p:txBody>
            </p:sp>
            <p:sp>
              <p:nvSpPr>
                <p:cNvPr id="1057" name="文本框 1056"/>
                <p:cNvSpPr txBox="1"/>
                <p:nvPr/>
              </p:nvSpPr>
              <p:spPr>
                <a:xfrm>
                  <a:off x="2043321" y="4685025"/>
                  <a:ext cx="3524487" cy="368935"/>
                </a:xfrm>
                <a:prstGeom prst="rect">
                  <a:avLst/>
                </a:prstGeom>
                <a:noFill/>
              </p:spPr>
              <p:txBody>
                <a:bodyPr wrap="square" lIns="0" tIns="0" rIns="0" bIns="0">
                  <a:spAutoFit/>
                </a:bodyPr>
                <a:lstStyle>
                  <a:defPPr>
                    <a:defRPr lang="en-US"/>
                  </a:defPPr>
                  <a:lvl1pPr algn="ctr">
                    <a:defRPr sz="4000">
                      <a:gradFill flip="none" rotWithShape="1">
                        <a:gsLst>
                          <a:gs pos="14000">
                            <a:schemeClr val="accent1"/>
                          </a:gs>
                          <a:gs pos="50000">
                            <a:schemeClr val="accent2"/>
                          </a:gs>
                          <a:gs pos="0">
                            <a:schemeClr val="accent2"/>
                          </a:gs>
                          <a:gs pos="99489">
                            <a:schemeClr val="accent2"/>
                          </a:gs>
                          <a:gs pos="39000">
                            <a:srgbClr val="1467BF"/>
                          </a:gs>
                          <a:gs pos="64000">
                            <a:srgbClr val="1469C0"/>
                          </a:gs>
                          <a:gs pos="87000">
                            <a:schemeClr val="accent1"/>
                          </a:gs>
                        </a:gsLst>
                        <a:lin ang="8100000" scaled="1"/>
                        <a:tileRect/>
                      </a:gradFill>
                      <a:effectLst/>
                      <a:latin typeface="+mj-lt"/>
                    </a:defRPr>
                  </a:lvl1pPr>
                </a:lstStyle>
                <a:p>
                  <a:pPr algn="l"/>
                  <a:r>
                    <a:rPr lang="en-IN" altLang="en-US" sz="2400" dirty="0">
                      <a:solidFill>
                        <a:schemeClr val="bg1"/>
                      </a:solidFill>
                      <a:cs typeface="OPPOSans M" panose="00020600040101010101" charset="-122"/>
                    </a:rPr>
                    <a:t>Q &amp; A</a:t>
                  </a:r>
                  <a:endParaRPr lang="en-IN" altLang="en-US" sz="2400" dirty="0">
                    <a:solidFill>
                      <a:schemeClr val="bg1"/>
                    </a:solidFill>
                    <a:cs typeface="OPPOSans M" panose="00020600040101010101" charset="-122"/>
                  </a:endParaRPr>
                </a:p>
              </p:txBody>
            </p:sp>
          </p:grpSp>
          <p:sp>
            <p:nvSpPr>
              <p:cNvPr id="1055" name="矩形 1054"/>
              <p:cNvSpPr/>
              <p:nvPr/>
            </p:nvSpPr>
            <p:spPr>
              <a:xfrm>
                <a:off x="4757760" y="959066"/>
                <a:ext cx="1036552" cy="5528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r>
                  <a:rPr lang="en-US" altLang="zh-CN" sz="4000" dirty="0">
                    <a:solidFill>
                      <a:schemeClr val="accent2"/>
                    </a:solidFill>
                    <a:latin typeface="+mj-lt"/>
                    <a:cs typeface="OPPOSans M" panose="00020600040101010101" charset="-122"/>
                  </a:rPr>
                  <a:t>04</a:t>
                </a:r>
                <a:endParaRPr lang="zh-CN" altLang="en-US" sz="4000" dirty="0">
                  <a:solidFill>
                    <a:schemeClr val="accent2"/>
                  </a:solidFill>
                  <a:latin typeface="+mj-lt"/>
                  <a:cs typeface="OPPOSans M" panose="00020600040101010101" charset="-122"/>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rcRect t="33571" b="33571"/>
          <a:stretch>
            <a:fillRect/>
          </a:stretch>
        </p:blipFill>
        <p:spPr>
          <a:xfrm>
            <a:off x="0" y="2986647"/>
            <a:ext cx="12192000" cy="3007606"/>
          </a:xfrm>
          <a:prstGeom prst="rect">
            <a:avLst/>
          </a:prstGeom>
        </p:spPr>
      </p:pic>
      <p:sp>
        <p:nvSpPr>
          <p:cNvPr id="3" name="文本框 2"/>
          <p:cNvSpPr txBox="1"/>
          <p:nvPr/>
        </p:nvSpPr>
        <p:spPr>
          <a:xfrm>
            <a:off x="5200015" y="1496060"/>
            <a:ext cx="6401435" cy="871855"/>
          </a:xfrm>
          <a:prstGeom prst="rect">
            <a:avLst/>
          </a:prstGeom>
          <a:noFill/>
        </p:spPr>
        <p:txBody>
          <a:bodyPr wrap="square" lIns="0" tIns="0" rIns="0" bIns="0">
            <a:noAutofit/>
          </a:bodyPr>
          <a:lstStyle>
            <a:defPPr>
              <a:defRPr lang="en-US"/>
            </a:defPPr>
            <a:lvl1pPr>
              <a:lnSpc>
                <a:spcPct val="120000"/>
              </a:lnSpc>
              <a:defRPr sz="1400">
                <a:solidFill>
                  <a:schemeClr val="bg1"/>
                </a:solidFill>
                <a:effectLst/>
              </a:defRPr>
            </a:lvl1pPr>
          </a:lstStyle>
          <a:p>
            <a:r>
              <a:rPr lang="en-US" altLang="zh-CN" sz="2000" dirty="0">
                <a:cs typeface="OPPOSans M" panose="00020600040101010101" charset="-122"/>
              </a:rPr>
              <a:t>W</a:t>
            </a:r>
            <a:r>
              <a:rPr lang="en-US" altLang="zh-CN" sz="1600" dirty="0">
                <a:cs typeface="OPPOSans M" panose="00020600040101010101" charset="-122"/>
              </a:rPr>
              <a:t>elcome to BookScape, where your reading journey begins with just a few words. Imagi</a:t>
            </a:r>
            <a:r>
              <a:rPr lang="en-US" altLang="zh-CN" sz="1600" dirty="0">
                <a:cs typeface="OPPOSans M" panose="00020600040101010101" charset="-122"/>
              </a:rPr>
              <a:t>ne a world where you can find the perfect book by simply describing the kind of story you're craving. With BookScape, that world is now at your fingertips.</a:t>
            </a:r>
            <a:endParaRPr lang="en-US" altLang="zh-CN" sz="1600" dirty="0">
              <a:cs typeface="OPPOSans M" panose="00020600040101010101" charset="-122"/>
            </a:endParaRPr>
          </a:p>
        </p:txBody>
      </p:sp>
      <p:sp>
        <p:nvSpPr>
          <p:cNvPr id="5" name="文本框 4"/>
          <p:cNvSpPr txBox="1"/>
          <p:nvPr/>
        </p:nvSpPr>
        <p:spPr>
          <a:xfrm>
            <a:off x="5200116" y="819094"/>
            <a:ext cx="6442199" cy="677108"/>
          </a:xfrm>
          <a:prstGeom prst="rect">
            <a:avLst/>
          </a:prstGeom>
          <a:noFill/>
        </p:spPr>
        <p:txBody>
          <a:bodyPr wrap="square" lIns="0" tIns="0" rIns="0" bIns="0">
            <a:spAutoFit/>
          </a:bodyPr>
          <a:lstStyle>
            <a:defPPr>
              <a:defRPr lang="en-US"/>
            </a:defPPr>
            <a:lvl1pPr algn="ctr">
              <a:defRPr sz="4000">
                <a:gradFill flip="none" rotWithShape="1">
                  <a:gsLst>
                    <a:gs pos="14000">
                      <a:schemeClr val="accent1"/>
                    </a:gs>
                    <a:gs pos="50000">
                      <a:schemeClr val="accent2"/>
                    </a:gs>
                    <a:gs pos="0">
                      <a:schemeClr val="accent2"/>
                    </a:gs>
                    <a:gs pos="99489">
                      <a:schemeClr val="accent2"/>
                    </a:gs>
                    <a:gs pos="39000">
                      <a:srgbClr val="1467BF"/>
                    </a:gs>
                    <a:gs pos="64000">
                      <a:srgbClr val="1469C0"/>
                    </a:gs>
                    <a:gs pos="87000">
                      <a:schemeClr val="accent1"/>
                    </a:gs>
                  </a:gsLst>
                  <a:lin ang="8100000" scaled="1"/>
                  <a:tileRect/>
                </a:gradFill>
                <a:effectLst/>
                <a:latin typeface="+mj-lt"/>
              </a:defRPr>
            </a:lvl1pPr>
          </a:lstStyle>
          <a:p>
            <a:pPr algn="l"/>
            <a:r>
              <a:rPr lang="en-US" altLang="zh-CN" sz="4400" dirty="0">
                <a:solidFill>
                  <a:schemeClr val="accent2"/>
                </a:solidFill>
                <a:cs typeface="OPPOSans M" panose="00020600040101010101" charset="-122"/>
              </a:rPr>
              <a:t>INTRODUCTION</a:t>
            </a:r>
            <a:endParaRPr lang="en-US" altLang="zh-CN" sz="4400" dirty="0">
              <a:solidFill>
                <a:schemeClr val="accent2"/>
              </a:solidFill>
              <a:cs typeface="OPPOSans M" panose="00020600040101010101" charset="-122"/>
            </a:endParaRPr>
          </a:p>
        </p:txBody>
      </p:sp>
      <p:sp>
        <p:nvSpPr>
          <p:cNvPr id="8" name="矩形 7"/>
          <p:cNvSpPr/>
          <p:nvPr/>
        </p:nvSpPr>
        <p:spPr>
          <a:xfrm>
            <a:off x="1724025" y="0"/>
            <a:ext cx="3095626" cy="599425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OPPOSans M" panose="00020600040101010101" charset="-122"/>
            </a:endParaRPr>
          </a:p>
        </p:txBody>
      </p:sp>
      <p:sp>
        <p:nvSpPr>
          <p:cNvPr id="4" name="文本框 3"/>
          <p:cNvSpPr txBox="1"/>
          <p:nvPr/>
        </p:nvSpPr>
        <p:spPr>
          <a:xfrm>
            <a:off x="1800224" y="3416300"/>
            <a:ext cx="2905126" cy="2123658"/>
          </a:xfrm>
          <a:prstGeom prst="rect">
            <a:avLst/>
          </a:prstGeom>
          <a:noFill/>
        </p:spPr>
        <p:txBody>
          <a:bodyPr wrap="square" lIns="0" tIns="0" rIns="0" bIns="0">
            <a:spAutoFit/>
          </a:bodyPr>
          <a:lstStyle>
            <a:defPPr>
              <a:defRPr lang="en-US"/>
            </a:defPPr>
            <a:lvl1pPr algn="ctr">
              <a:defRPr sz="4000">
                <a:gradFill flip="none" rotWithShape="1">
                  <a:gsLst>
                    <a:gs pos="14000">
                      <a:schemeClr val="accent1"/>
                    </a:gs>
                    <a:gs pos="50000">
                      <a:schemeClr val="accent2"/>
                    </a:gs>
                    <a:gs pos="0">
                      <a:schemeClr val="accent2"/>
                    </a:gs>
                    <a:gs pos="99489">
                      <a:schemeClr val="accent2"/>
                    </a:gs>
                    <a:gs pos="39000">
                      <a:srgbClr val="1467BF"/>
                    </a:gs>
                    <a:gs pos="64000">
                      <a:srgbClr val="1469C0"/>
                    </a:gs>
                    <a:gs pos="87000">
                      <a:schemeClr val="accent1"/>
                    </a:gs>
                  </a:gsLst>
                  <a:lin ang="8100000" scaled="1"/>
                  <a:tileRect/>
                </a:gradFill>
                <a:effectLst/>
                <a:latin typeface="+mj-lt"/>
              </a:defRPr>
            </a:lvl1pPr>
          </a:lstStyle>
          <a:p>
            <a:r>
              <a:rPr lang="en-US" altLang="zh-CN" sz="13800" dirty="0">
                <a:solidFill>
                  <a:schemeClr val="bg1"/>
                </a:solidFill>
                <a:cs typeface="OPPOSans M" panose="00020600040101010101" charset="-122"/>
              </a:rPr>
              <a:t>01</a:t>
            </a:r>
            <a:endParaRPr lang="en-US" altLang="zh-CN" sz="13800" dirty="0">
              <a:solidFill>
                <a:schemeClr val="bg1"/>
              </a:solidFill>
              <a:cs typeface="OPPOSans M" panose="00020600040101010101" charset="-122"/>
            </a:endParaRPr>
          </a:p>
        </p:txBody>
      </p:sp>
      <p:cxnSp>
        <p:nvCxnSpPr>
          <p:cNvPr id="16" name="直接箭头连接符 15"/>
          <p:cNvCxnSpPr/>
          <p:nvPr/>
        </p:nvCxnSpPr>
        <p:spPr>
          <a:xfrm>
            <a:off x="2806246" y="759606"/>
            <a:ext cx="0" cy="2345682"/>
          </a:xfrm>
          <a:prstGeom prst="straightConnector1">
            <a:avLst/>
          </a:prstGeom>
          <a:ln w="34925" cap="sq">
            <a:solidFill>
              <a:schemeClr val="bg1"/>
            </a:solidFill>
            <a:miter lim="800000"/>
            <a:tailEnd type="stealth" w="lg" len="lg"/>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p:nvPr/>
        </p:nvCxnSpPr>
        <p:spPr>
          <a:xfrm>
            <a:off x="1753846" y="5949533"/>
            <a:ext cx="3024000" cy="0"/>
          </a:xfrm>
          <a:prstGeom prst="straightConnector1">
            <a:avLst/>
          </a:prstGeom>
          <a:ln w="73025" cap="sq">
            <a:solidFill>
              <a:schemeClr val="bg1"/>
            </a:solidFill>
            <a:round/>
            <a:tailEnd type="none" w="lg" len="lg"/>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任意多边形: 形状 52"/>
          <p:cNvSpPr/>
          <p:nvPr/>
        </p:nvSpPr>
        <p:spPr>
          <a:xfrm flipH="1">
            <a:off x="426719" y="168275"/>
            <a:ext cx="11683047" cy="6858000"/>
          </a:xfrm>
          <a:custGeom>
            <a:avLst/>
            <a:gdLst>
              <a:gd name="connsiteX0" fmla="*/ 4489896 w 11087233"/>
              <a:gd name="connsiteY0" fmla="*/ 0 h 6858000"/>
              <a:gd name="connsiteX1" fmla="*/ 11087233 w 11087233"/>
              <a:gd name="connsiteY1" fmla="*/ 0 h 6858000"/>
              <a:gd name="connsiteX2" fmla="*/ 2932740 w 11087233"/>
              <a:gd name="connsiteY2" fmla="*/ 6858000 h 6858000"/>
              <a:gd name="connsiteX3" fmla="*/ 0 w 1108723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087233" h="6858000">
                <a:moveTo>
                  <a:pt x="4489896" y="0"/>
                </a:moveTo>
                <a:lnTo>
                  <a:pt x="11087233" y="0"/>
                </a:lnTo>
                <a:lnTo>
                  <a:pt x="2932740" y="6858000"/>
                </a:lnTo>
                <a:lnTo>
                  <a:pt x="0" y="685800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sp>
        <p:nvSpPr>
          <p:cNvPr id="6" name="文本框 5"/>
          <p:cNvSpPr txBox="1"/>
          <p:nvPr/>
        </p:nvSpPr>
        <p:spPr>
          <a:xfrm>
            <a:off x="876300" y="673557"/>
            <a:ext cx="10439400" cy="430530"/>
          </a:xfrm>
          <a:prstGeom prst="rect">
            <a:avLst/>
          </a:prstGeom>
          <a:noFill/>
        </p:spPr>
        <p:txBody>
          <a:bodyPr wrap="square" lIns="0" tIns="0" rIns="0" bIns="0">
            <a:spAutoFit/>
          </a:bodyPr>
          <a:lstStyle/>
          <a:p>
            <a:pPr algn="ctr"/>
            <a:r>
              <a:rPr lang="en-IN" altLang="en-US" sz="2800" dirty="0">
                <a:solidFill>
                  <a:schemeClr val="accent2"/>
                </a:solidFill>
                <a:effectLst/>
                <a:latin typeface="+mj-lt"/>
                <a:cs typeface="OPPOSans M" panose="00020600040101010101" charset="-122"/>
              </a:rPr>
              <a:t>TECHNOLOGIES USED</a:t>
            </a:r>
            <a:endParaRPr lang="en-IN" altLang="en-US" sz="2800" dirty="0">
              <a:solidFill>
                <a:schemeClr val="accent2"/>
              </a:solidFill>
              <a:effectLst/>
              <a:latin typeface="+mj-lt"/>
              <a:cs typeface="OPPOSans M" panose="00020600040101010101" charset="-122"/>
            </a:endParaRPr>
          </a:p>
        </p:txBody>
      </p:sp>
      <p:sp>
        <p:nvSpPr>
          <p:cNvPr id="50" name="矩形 49"/>
          <p:cNvSpPr/>
          <p:nvPr/>
        </p:nvSpPr>
        <p:spPr>
          <a:xfrm>
            <a:off x="1169990" y="1586151"/>
            <a:ext cx="9870894" cy="1375059"/>
          </a:xfrm>
          <a:prstGeom prst="rect">
            <a:avLst/>
          </a:prstGeom>
          <a:solidFill>
            <a:schemeClr val="accent1"/>
          </a:solidFill>
          <a:ln>
            <a:noFill/>
          </a:ln>
          <a:effectLst>
            <a:outerShdw blurRad="317500" dist="177800" dir="5400000" sx="96000" sy="96000" algn="t"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pic>
        <p:nvPicPr>
          <p:cNvPr id="14" name="图片 13"/>
          <p:cNvPicPr/>
          <p:nvPr/>
        </p:nvPicPr>
        <p:blipFill>
          <a:blip r:embed="rId1" cstate="print">
            <a:extLst>
              <a:ext uri="{28A0092B-C50C-407E-A947-70E740481C1C}">
                <a14:useLocalDpi xmlns:a14="http://schemas.microsoft.com/office/drawing/2010/main" val="0"/>
              </a:ext>
            </a:extLst>
          </a:blip>
          <a:srcRect t="7219" b="7219"/>
          <a:stretch>
            <a:fillRect/>
          </a:stretch>
        </p:blipFill>
        <p:spPr>
          <a:xfrm flipH="1">
            <a:off x="1169990" y="1586151"/>
            <a:ext cx="2410342" cy="1375058"/>
          </a:xfrm>
          <a:prstGeom prst="rect">
            <a:avLst/>
          </a:prstGeom>
        </p:spPr>
      </p:pic>
      <p:grpSp>
        <p:nvGrpSpPr>
          <p:cNvPr id="41" name="组合 40"/>
          <p:cNvGrpSpPr/>
          <p:nvPr/>
        </p:nvGrpSpPr>
        <p:grpSpPr>
          <a:xfrm>
            <a:off x="4000819" y="1965702"/>
            <a:ext cx="6817995" cy="627801"/>
            <a:chOff x="3939063" y="2128035"/>
            <a:chExt cx="6817995" cy="627801"/>
          </a:xfrm>
        </p:grpSpPr>
        <p:sp>
          <p:nvSpPr>
            <p:cNvPr id="25" name="文本框 24"/>
            <p:cNvSpPr txBox="1"/>
            <p:nvPr/>
          </p:nvSpPr>
          <p:spPr>
            <a:xfrm>
              <a:off x="3939063" y="2498026"/>
              <a:ext cx="6817995" cy="257810"/>
            </a:xfrm>
            <a:prstGeom prst="rect">
              <a:avLst/>
            </a:prstGeom>
            <a:noFill/>
          </p:spPr>
          <p:txBody>
            <a:bodyPr wrap="square" lIns="0" tIns="0" rIns="0" bIns="0">
              <a:spAutoFit/>
            </a:bodyPr>
            <a:lstStyle>
              <a:defPPr>
                <a:defRPr lang="en-US"/>
              </a:defPPr>
              <a:lvl1pPr>
                <a:lnSpc>
                  <a:spcPct val="120000"/>
                </a:lnSpc>
                <a:defRPr sz="1400">
                  <a:solidFill>
                    <a:schemeClr val="bg1"/>
                  </a:solidFill>
                  <a:effectLst/>
                </a:defRPr>
              </a:lvl1pPr>
            </a:lstStyle>
            <a:p>
              <a:r>
                <a:rPr lang="en-IN" altLang="en-US" dirty="0">
                  <a:cs typeface="OPPOSans M" panose="00020600040101010101" charset="-122"/>
                </a:rPr>
                <a:t>Here we used TFIDF-Vectorizers for removal of stopwords </a:t>
              </a:r>
              <a:endParaRPr lang="en-IN" altLang="en-US" dirty="0">
                <a:cs typeface="OPPOSans M" panose="00020600040101010101" charset="-122"/>
              </a:endParaRPr>
            </a:p>
          </p:txBody>
        </p:sp>
        <p:sp>
          <p:nvSpPr>
            <p:cNvPr id="26" name="文本框 25"/>
            <p:cNvSpPr txBox="1"/>
            <p:nvPr/>
          </p:nvSpPr>
          <p:spPr>
            <a:xfrm>
              <a:off x="3939063" y="2128035"/>
              <a:ext cx="2044700" cy="307340"/>
            </a:xfrm>
            <a:prstGeom prst="rect">
              <a:avLst/>
            </a:prstGeom>
            <a:noFill/>
          </p:spPr>
          <p:txBody>
            <a:bodyPr wrap="square" lIns="0" tIns="0" rIns="0" bIns="0">
              <a:spAutoFit/>
            </a:bodyPr>
            <a:lstStyle>
              <a:defPPr>
                <a:defRPr lang="en-US"/>
              </a:defPPr>
              <a:lvl1pPr>
                <a:defRPr sz="2000">
                  <a:solidFill>
                    <a:schemeClr val="accent2"/>
                  </a:solidFill>
                  <a:effectLst/>
                  <a:latin typeface="+mj-lt"/>
                </a:defRPr>
              </a:lvl1pPr>
            </a:lstStyle>
            <a:p>
              <a:r>
                <a:rPr lang="en-IN" altLang="en-US" dirty="0">
                  <a:cs typeface="OPPOSans M" panose="00020600040101010101" charset="-122"/>
                </a:rPr>
                <a:t>Vectorizer</a:t>
              </a:r>
              <a:endParaRPr lang="en-IN" altLang="en-US" dirty="0">
                <a:cs typeface="OPPOSans M" panose="00020600040101010101" charset="-122"/>
              </a:endParaRPr>
            </a:p>
          </p:txBody>
        </p:sp>
      </p:grpSp>
      <p:sp>
        <p:nvSpPr>
          <p:cNvPr id="47" name="矩形 46"/>
          <p:cNvSpPr/>
          <p:nvPr/>
        </p:nvSpPr>
        <p:spPr>
          <a:xfrm>
            <a:off x="1169990" y="3270989"/>
            <a:ext cx="9870894" cy="1375059"/>
          </a:xfrm>
          <a:prstGeom prst="rect">
            <a:avLst/>
          </a:prstGeom>
          <a:solidFill>
            <a:schemeClr val="accent1"/>
          </a:solidFill>
          <a:ln>
            <a:noFill/>
          </a:ln>
          <a:effectLst>
            <a:outerShdw blurRad="317500" dist="177800" dir="5400000" sx="96000" sy="96000" algn="t"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pic>
        <p:nvPicPr>
          <p:cNvPr id="10" name="图片 9"/>
          <p:cNvPicPr/>
          <p:nvPr/>
        </p:nvPicPr>
        <p:blipFill rotWithShape="1">
          <a:blip r:embed="rId2" cstate="print">
            <a:extLst>
              <a:ext uri="{28A0092B-C50C-407E-A947-70E740481C1C}">
                <a14:useLocalDpi xmlns:a14="http://schemas.microsoft.com/office/drawing/2010/main" val="0"/>
              </a:ext>
            </a:extLst>
          </a:blip>
          <a:srcRect t="12720" b="15589"/>
          <a:stretch>
            <a:fillRect/>
          </a:stretch>
        </p:blipFill>
        <p:spPr>
          <a:xfrm>
            <a:off x="8630542" y="3270989"/>
            <a:ext cx="2410342" cy="1375058"/>
          </a:xfrm>
          <a:prstGeom prst="rect">
            <a:avLst/>
          </a:prstGeom>
        </p:spPr>
      </p:pic>
      <p:grpSp>
        <p:nvGrpSpPr>
          <p:cNvPr id="33" name="组合 32"/>
          <p:cNvGrpSpPr/>
          <p:nvPr/>
        </p:nvGrpSpPr>
        <p:grpSpPr>
          <a:xfrm>
            <a:off x="1400097" y="3650540"/>
            <a:ext cx="6867367" cy="627801"/>
            <a:chOff x="3575208" y="1771205"/>
            <a:chExt cx="6867367" cy="627801"/>
          </a:xfrm>
        </p:grpSpPr>
        <p:sp>
          <p:nvSpPr>
            <p:cNvPr id="34" name="文本框 33"/>
            <p:cNvSpPr txBox="1"/>
            <p:nvPr/>
          </p:nvSpPr>
          <p:spPr>
            <a:xfrm>
              <a:off x="3575208" y="2141196"/>
              <a:ext cx="6867367" cy="257810"/>
            </a:xfrm>
            <a:prstGeom prst="rect">
              <a:avLst/>
            </a:prstGeom>
            <a:noFill/>
          </p:spPr>
          <p:txBody>
            <a:bodyPr wrap="square" lIns="0" tIns="0" rIns="0" bIns="0">
              <a:spAutoFit/>
            </a:bodyPr>
            <a:lstStyle>
              <a:defPPr>
                <a:defRPr lang="en-US"/>
              </a:defPPr>
              <a:lvl1pPr>
                <a:lnSpc>
                  <a:spcPct val="120000"/>
                </a:lnSpc>
                <a:defRPr sz="1400">
                  <a:solidFill>
                    <a:schemeClr val="bg1"/>
                  </a:solidFill>
                  <a:effectLst/>
                </a:defRPr>
              </a:lvl1pPr>
            </a:lstStyle>
            <a:p>
              <a:pPr algn="r"/>
              <a:r>
                <a:rPr lang="en-IN" altLang="en-US" dirty="0">
                  <a:cs typeface="OPPOSans M" panose="00020600040101010101" charset="-122"/>
                </a:rPr>
                <a:t>Here we used KNN Model for predctions of similarty</a:t>
              </a:r>
              <a:r>
                <a:rPr lang="en-US" altLang="zh-CN" dirty="0">
                  <a:cs typeface="OPPOSans M" panose="00020600040101010101" charset="-122"/>
                </a:rPr>
                <a:t>.</a:t>
              </a:r>
              <a:endParaRPr lang="en-US" altLang="zh-CN" dirty="0">
                <a:cs typeface="OPPOSans M" panose="00020600040101010101" charset="-122"/>
              </a:endParaRPr>
            </a:p>
          </p:txBody>
        </p:sp>
        <p:sp>
          <p:nvSpPr>
            <p:cNvPr id="35" name="文本框 34"/>
            <p:cNvSpPr txBox="1"/>
            <p:nvPr/>
          </p:nvSpPr>
          <p:spPr>
            <a:xfrm>
              <a:off x="8397875" y="1771205"/>
              <a:ext cx="2044700" cy="307340"/>
            </a:xfrm>
            <a:prstGeom prst="rect">
              <a:avLst/>
            </a:prstGeom>
            <a:noFill/>
          </p:spPr>
          <p:txBody>
            <a:bodyPr wrap="square" lIns="0" tIns="0" rIns="0" bIns="0">
              <a:spAutoFit/>
            </a:bodyPr>
            <a:lstStyle>
              <a:defPPr>
                <a:defRPr lang="en-US"/>
              </a:defPPr>
              <a:lvl1pPr>
                <a:defRPr sz="2000">
                  <a:solidFill>
                    <a:schemeClr val="accent2"/>
                  </a:solidFill>
                  <a:effectLst/>
                  <a:latin typeface="+mj-lt"/>
                </a:defRPr>
              </a:lvl1pPr>
            </a:lstStyle>
            <a:p>
              <a:pPr algn="r"/>
              <a:r>
                <a:rPr lang="en-IN" altLang="en-US" dirty="0">
                  <a:cs typeface="OPPOSans M" panose="00020600040101010101" charset="-122"/>
                </a:rPr>
                <a:t>KNN MODEL</a:t>
              </a:r>
              <a:endParaRPr lang="en-IN" altLang="en-US" dirty="0">
                <a:cs typeface="OPPOSans M" panose="00020600040101010101" charset="-122"/>
              </a:endParaRPr>
            </a:p>
          </p:txBody>
        </p:sp>
      </p:grpSp>
      <p:sp>
        <p:nvSpPr>
          <p:cNvPr id="45" name="矩形 44"/>
          <p:cNvSpPr/>
          <p:nvPr/>
        </p:nvSpPr>
        <p:spPr>
          <a:xfrm>
            <a:off x="1169990" y="4955828"/>
            <a:ext cx="9870894" cy="1375059"/>
          </a:xfrm>
          <a:prstGeom prst="rect">
            <a:avLst/>
          </a:prstGeom>
          <a:solidFill>
            <a:schemeClr val="accent1"/>
          </a:solidFill>
          <a:ln>
            <a:noFill/>
          </a:ln>
          <a:effectLst>
            <a:outerShdw blurRad="317500" dist="177800" dir="5400000" sx="96000" sy="96000" algn="t"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OPPOSans M" panose="00020600040101010101" charset="-122"/>
            </a:endParaRPr>
          </a:p>
        </p:txBody>
      </p:sp>
      <p:pic>
        <p:nvPicPr>
          <p:cNvPr id="18" name="图片 17"/>
          <p:cNvPicPr/>
          <p:nvPr/>
        </p:nvPicPr>
        <p:blipFill>
          <a:blip r:embed="rId3" cstate="print">
            <a:extLst>
              <a:ext uri="{28A0092B-C50C-407E-A947-70E740481C1C}">
                <a14:useLocalDpi xmlns:a14="http://schemas.microsoft.com/office/drawing/2010/main" val="0"/>
              </a:ext>
            </a:extLst>
          </a:blip>
          <a:srcRect/>
          <a:stretch>
            <a:fillRect/>
          </a:stretch>
        </p:blipFill>
        <p:spPr>
          <a:xfrm flipH="1">
            <a:off x="1169990" y="4955828"/>
            <a:ext cx="2410342" cy="1375058"/>
          </a:xfrm>
          <a:prstGeom prst="rect">
            <a:avLst/>
          </a:prstGeom>
        </p:spPr>
      </p:pic>
      <p:grpSp>
        <p:nvGrpSpPr>
          <p:cNvPr id="36" name="组合 35"/>
          <p:cNvGrpSpPr/>
          <p:nvPr/>
        </p:nvGrpSpPr>
        <p:grpSpPr>
          <a:xfrm>
            <a:off x="4000818" y="5335379"/>
            <a:ext cx="6903401" cy="627801"/>
            <a:chOff x="6735126" y="1771205"/>
            <a:chExt cx="6903401" cy="627801"/>
          </a:xfrm>
        </p:grpSpPr>
        <p:sp>
          <p:nvSpPr>
            <p:cNvPr id="37" name="文本框 36"/>
            <p:cNvSpPr txBox="1"/>
            <p:nvPr/>
          </p:nvSpPr>
          <p:spPr>
            <a:xfrm>
              <a:off x="6735126" y="2141196"/>
              <a:ext cx="6903401" cy="257810"/>
            </a:xfrm>
            <a:prstGeom prst="rect">
              <a:avLst/>
            </a:prstGeom>
            <a:noFill/>
          </p:spPr>
          <p:txBody>
            <a:bodyPr wrap="square" lIns="0" tIns="0" rIns="0" bIns="0">
              <a:spAutoFit/>
            </a:bodyPr>
            <a:lstStyle>
              <a:defPPr>
                <a:defRPr lang="en-US"/>
              </a:defPPr>
              <a:lvl1pPr>
                <a:lnSpc>
                  <a:spcPct val="120000"/>
                </a:lnSpc>
                <a:defRPr sz="1400">
                  <a:solidFill>
                    <a:schemeClr val="bg1"/>
                  </a:solidFill>
                  <a:effectLst/>
                </a:defRPr>
              </a:lvl1pPr>
            </a:lstStyle>
            <a:p>
              <a:r>
                <a:rPr lang="en-IN" altLang="en-US" dirty="0">
                  <a:cs typeface="OPPOSans M" panose="00020600040101010101" charset="-122"/>
                </a:rPr>
                <a:t>with the help of these tools we build our web app</a:t>
              </a:r>
              <a:endParaRPr lang="en-IN" altLang="en-US" dirty="0">
                <a:cs typeface="OPPOSans M" panose="00020600040101010101" charset="-122"/>
              </a:endParaRPr>
            </a:p>
          </p:txBody>
        </p:sp>
        <p:sp>
          <p:nvSpPr>
            <p:cNvPr id="38" name="文本框 37"/>
            <p:cNvSpPr txBox="1"/>
            <p:nvPr/>
          </p:nvSpPr>
          <p:spPr>
            <a:xfrm>
              <a:off x="6735127" y="1771205"/>
              <a:ext cx="2044700" cy="307340"/>
            </a:xfrm>
            <a:prstGeom prst="rect">
              <a:avLst/>
            </a:prstGeom>
            <a:noFill/>
          </p:spPr>
          <p:txBody>
            <a:bodyPr wrap="square" lIns="0" tIns="0" rIns="0" bIns="0">
              <a:spAutoFit/>
            </a:bodyPr>
            <a:lstStyle>
              <a:defPPr>
                <a:defRPr lang="en-US"/>
              </a:defPPr>
              <a:lvl1pPr>
                <a:defRPr sz="2000">
                  <a:solidFill>
                    <a:schemeClr val="accent2"/>
                  </a:solidFill>
                  <a:effectLst/>
                  <a:latin typeface="+mj-lt"/>
                </a:defRPr>
              </a:lvl1pPr>
            </a:lstStyle>
            <a:p>
              <a:r>
                <a:rPr lang="en-IN" altLang="en-US" dirty="0">
                  <a:cs typeface="OPPOSans M" panose="00020600040101010101" charset="-122"/>
                </a:rPr>
                <a:t>Python&amp;Flask</a:t>
              </a:r>
              <a:endParaRPr lang="en-IN" altLang="en-US" dirty="0">
                <a:cs typeface="OPPOSans M" panose="00020600040101010101" charset="-122"/>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t="52919" b="14193"/>
          <a:stretch>
            <a:fillRect/>
          </a:stretch>
        </p:blipFill>
        <p:spPr>
          <a:xfrm>
            <a:off x="0" y="2986647"/>
            <a:ext cx="12192000" cy="3007606"/>
          </a:xfrm>
          <a:prstGeom prst="rect">
            <a:avLst/>
          </a:prstGeom>
        </p:spPr>
      </p:pic>
      <p:sp>
        <p:nvSpPr>
          <p:cNvPr id="3" name="文本框 2"/>
          <p:cNvSpPr txBox="1"/>
          <p:nvPr/>
        </p:nvSpPr>
        <p:spPr>
          <a:xfrm>
            <a:off x="5442051" y="1938732"/>
            <a:ext cx="6749949" cy="368935"/>
          </a:xfrm>
          <a:prstGeom prst="rect">
            <a:avLst/>
          </a:prstGeom>
          <a:noFill/>
        </p:spPr>
        <p:txBody>
          <a:bodyPr wrap="square" lIns="0" tIns="0" rIns="0" bIns="0">
            <a:spAutoFit/>
          </a:bodyPr>
          <a:lstStyle>
            <a:defPPr>
              <a:defRPr lang="en-US"/>
            </a:defPPr>
            <a:lvl1pPr>
              <a:lnSpc>
                <a:spcPct val="120000"/>
              </a:lnSpc>
              <a:defRPr sz="1400">
                <a:solidFill>
                  <a:schemeClr val="bg1"/>
                </a:solidFill>
                <a:effectLst/>
              </a:defRPr>
            </a:lvl1pPr>
          </a:lstStyle>
          <a:p>
            <a:r>
              <a:rPr lang="en-IN" altLang="en-US" sz="2000" dirty="0">
                <a:cs typeface="OPPOSans M" panose="00020600040101010101" charset="-122"/>
              </a:rPr>
              <a:t>Overview of the application</a:t>
            </a:r>
            <a:endParaRPr lang="en-IN" altLang="en-US" sz="2000" dirty="0">
              <a:cs typeface="OPPOSans M" panose="00020600040101010101" charset="-122"/>
            </a:endParaRPr>
          </a:p>
        </p:txBody>
      </p:sp>
      <p:sp>
        <p:nvSpPr>
          <p:cNvPr id="5" name="文本框 4"/>
          <p:cNvSpPr txBox="1"/>
          <p:nvPr/>
        </p:nvSpPr>
        <p:spPr>
          <a:xfrm>
            <a:off x="5442051" y="1255339"/>
            <a:ext cx="6442199" cy="676910"/>
          </a:xfrm>
          <a:prstGeom prst="rect">
            <a:avLst/>
          </a:prstGeom>
          <a:noFill/>
        </p:spPr>
        <p:txBody>
          <a:bodyPr wrap="square" lIns="0" tIns="0" rIns="0" bIns="0">
            <a:spAutoFit/>
          </a:bodyPr>
          <a:lstStyle>
            <a:defPPr>
              <a:defRPr lang="en-US"/>
            </a:defPPr>
            <a:lvl1pPr algn="ctr">
              <a:defRPr sz="4000">
                <a:gradFill flip="none" rotWithShape="1">
                  <a:gsLst>
                    <a:gs pos="14000">
                      <a:schemeClr val="accent1"/>
                    </a:gs>
                    <a:gs pos="50000">
                      <a:schemeClr val="accent2"/>
                    </a:gs>
                    <a:gs pos="0">
                      <a:schemeClr val="accent2"/>
                    </a:gs>
                    <a:gs pos="99489">
                      <a:schemeClr val="accent2"/>
                    </a:gs>
                    <a:gs pos="39000">
                      <a:srgbClr val="1467BF"/>
                    </a:gs>
                    <a:gs pos="64000">
                      <a:srgbClr val="1469C0"/>
                    </a:gs>
                    <a:gs pos="87000">
                      <a:schemeClr val="accent1"/>
                    </a:gs>
                  </a:gsLst>
                  <a:lin ang="8100000" scaled="1"/>
                  <a:tileRect/>
                </a:gradFill>
                <a:effectLst/>
                <a:latin typeface="+mj-lt"/>
              </a:defRPr>
            </a:lvl1pPr>
          </a:lstStyle>
          <a:p>
            <a:pPr algn="l"/>
            <a:r>
              <a:rPr lang="en-IN" altLang="en-US" sz="4400" dirty="0">
                <a:solidFill>
                  <a:schemeClr val="accent2"/>
                </a:solidFill>
                <a:cs typeface="OPPOSans M" panose="00020600040101010101" charset="-122"/>
              </a:rPr>
              <a:t>Objectives</a:t>
            </a:r>
            <a:endParaRPr lang="en-IN" altLang="en-US" sz="4400" dirty="0">
              <a:solidFill>
                <a:schemeClr val="accent2"/>
              </a:solidFill>
              <a:cs typeface="OPPOSans M" panose="00020600040101010101" charset="-122"/>
            </a:endParaRPr>
          </a:p>
        </p:txBody>
      </p:sp>
      <p:sp>
        <p:nvSpPr>
          <p:cNvPr id="8" name="矩形 7"/>
          <p:cNvSpPr/>
          <p:nvPr/>
        </p:nvSpPr>
        <p:spPr>
          <a:xfrm>
            <a:off x="1724025" y="0"/>
            <a:ext cx="3095626" cy="599425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OPPOSans M" panose="00020600040101010101" charset="-122"/>
            </a:endParaRPr>
          </a:p>
        </p:txBody>
      </p:sp>
      <p:sp>
        <p:nvSpPr>
          <p:cNvPr id="4" name="文本框 3"/>
          <p:cNvSpPr txBox="1"/>
          <p:nvPr/>
        </p:nvSpPr>
        <p:spPr>
          <a:xfrm>
            <a:off x="1800224" y="3416300"/>
            <a:ext cx="2905126" cy="2123658"/>
          </a:xfrm>
          <a:prstGeom prst="rect">
            <a:avLst/>
          </a:prstGeom>
          <a:noFill/>
        </p:spPr>
        <p:txBody>
          <a:bodyPr wrap="square" lIns="0" tIns="0" rIns="0" bIns="0">
            <a:spAutoFit/>
          </a:bodyPr>
          <a:lstStyle>
            <a:defPPr>
              <a:defRPr lang="en-US"/>
            </a:defPPr>
            <a:lvl1pPr algn="ctr">
              <a:defRPr sz="4000">
                <a:gradFill flip="none" rotWithShape="1">
                  <a:gsLst>
                    <a:gs pos="14000">
                      <a:schemeClr val="accent1"/>
                    </a:gs>
                    <a:gs pos="50000">
                      <a:schemeClr val="accent2"/>
                    </a:gs>
                    <a:gs pos="0">
                      <a:schemeClr val="accent2"/>
                    </a:gs>
                    <a:gs pos="99489">
                      <a:schemeClr val="accent2"/>
                    </a:gs>
                    <a:gs pos="39000">
                      <a:srgbClr val="1467BF"/>
                    </a:gs>
                    <a:gs pos="64000">
                      <a:srgbClr val="1469C0"/>
                    </a:gs>
                    <a:gs pos="87000">
                      <a:schemeClr val="accent1"/>
                    </a:gs>
                  </a:gsLst>
                  <a:lin ang="8100000" scaled="1"/>
                  <a:tileRect/>
                </a:gradFill>
                <a:effectLst/>
                <a:latin typeface="+mj-lt"/>
              </a:defRPr>
            </a:lvl1pPr>
          </a:lstStyle>
          <a:p>
            <a:r>
              <a:rPr lang="en-US" altLang="zh-CN" sz="13800" dirty="0">
                <a:solidFill>
                  <a:schemeClr val="bg1"/>
                </a:solidFill>
                <a:cs typeface="OPPOSans M" panose="00020600040101010101" charset="-122"/>
              </a:rPr>
              <a:t>02</a:t>
            </a:r>
            <a:endParaRPr lang="en-US" altLang="zh-CN" sz="13800" dirty="0">
              <a:solidFill>
                <a:schemeClr val="bg1"/>
              </a:solidFill>
              <a:cs typeface="OPPOSans M" panose="00020600040101010101" charset="-122"/>
            </a:endParaRPr>
          </a:p>
        </p:txBody>
      </p:sp>
      <p:cxnSp>
        <p:nvCxnSpPr>
          <p:cNvPr id="16" name="直接箭头连接符 15"/>
          <p:cNvCxnSpPr/>
          <p:nvPr/>
        </p:nvCxnSpPr>
        <p:spPr>
          <a:xfrm>
            <a:off x="2590346" y="734068"/>
            <a:ext cx="0" cy="2345682"/>
          </a:xfrm>
          <a:prstGeom prst="straightConnector1">
            <a:avLst/>
          </a:prstGeom>
          <a:ln w="34925" cap="sq">
            <a:solidFill>
              <a:schemeClr val="bg1"/>
            </a:solidFill>
            <a:miter lim="800000"/>
            <a:tailEnd type="stealth" w="lg" len="lg"/>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p:nvPr/>
        </p:nvCxnSpPr>
        <p:spPr>
          <a:xfrm>
            <a:off x="1753846" y="5949533"/>
            <a:ext cx="3024000" cy="0"/>
          </a:xfrm>
          <a:prstGeom prst="straightConnector1">
            <a:avLst/>
          </a:prstGeom>
          <a:ln w="73025" cap="sq">
            <a:solidFill>
              <a:schemeClr val="bg1"/>
            </a:solidFill>
            <a:round/>
            <a:tailEnd type="none" w="lg" len="lg"/>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64457" y="673557"/>
            <a:ext cx="11263086" cy="430530"/>
          </a:xfrm>
          <a:prstGeom prst="rect">
            <a:avLst/>
          </a:prstGeom>
          <a:noFill/>
        </p:spPr>
        <p:txBody>
          <a:bodyPr wrap="square" lIns="0" tIns="0" rIns="0" bIns="0">
            <a:spAutoFit/>
          </a:bodyPr>
          <a:lstStyle/>
          <a:p>
            <a:pPr algn="ctr"/>
            <a:r>
              <a:rPr lang="en-IN" altLang="en-US" sz="2800" dirty="0">
                <a:solidFill>
                  <a:schemeClr val="accent2"/>
                </a:solidFill>
                <a:effectLst/>
                <a:latin typeface="+mj-lt"/>
                <a:cs typeface="OPPOSans M" panose="00020600040101010101" charset="-122"/>
              </a:rPr>
              <a:t>About</a:t>
            </a:r>
            <a:r>
              <a:rPr lang="en-US" altLang="zh-CN" sz="2800" dirty="0">
                <a:solidFill>
                  <a:schemeClr val="accent2"/>
                </a:solidFill>
                <a:effectLst/>
                <a:latin typeface="+mj-lt"/>
                <a:cs typeface="OPPOSans M" panose="00020600040101010101" charset="-122"/>
              </a:rPr>
              <a:t> </a:t>
            </a:r>
            <a:r>
              <a:rPr lang="en-IN" altLang="en-US" sz="2800" dirty="0">
                <a:solidFill>
                  <a:schemeClr val="accent2"/>
                </a:solidFill>
                <a:effectLst/>
                <a:latin typeface="+mj-lt"/>
                <a:cs typeface="OPPOSans M" panose="00020600040101010101" charset="-122"/>
              </a:rPr>
              <a:t>The App</a:t>
            </a:r>
            <a:endParaRPr lang="en-IN" altLang="en-US" sz="2800" dirty="0">
              <a:solidFill>
                <a:schemeClr val="accent2"/>
              </a:solidFill>
              <a:effectLst/>
              <a:latin typeface="+mj-lt"/>
              <a:cs typeface="OPPOSans M" panose="00020600040101010101" charset="-122"/>
            </a:endParaRPr>
          </a:p>
        </p:txBody>
      </p:sp>
      <p:sp>
        <p:nvSpPr>
          <p:cNvPr id="14" name="Freeform: Shape 29"/>
          <p:cNvSpPr/>
          <p:nvPr/>
        </p:nvSpPr>
        <p:spPr>
          <a:xfrm>
            <a:off x="839150" y="2520189"/>
            <a:ext cx="2461118" cy="3503917"/>
          </a:xfrm>
          <a:custGeom>
            <a:avLst/>
            <a:gdLst>
              <a:gd name="connsiteX0" fmla="*/ 0 w 2589153"/>
              <a:gd name="connsiteY0" fmla="*/ 142012 h 2907149"/>
              <a:gd name="connsiteX1" fmla="*/ 2589153 w 2589153"/>
              <a:gd name="connsiteY1" fmla="*/ 142012 h 2907149"/>
              <a:gd name="connsiteX2" fmla="*/ 2589153 w 2589153"/>
              <a:gd name="connsiteY2" fmla="*/ 2907149 h 2907149"/>
              <a:gd name="connsiteX3" fmla="*/ 0 w 2589153"/>
              <a:gd name="connsiteY3" fmla="*/ 2907149 h 2907149"/>
              <a:gd name="connsiteX4" fmla="*/ 369152 w 2589153"/>
              <a:gd name="connsiteY4" fmla="*/ 0 h 2907149"/>
              <a:gd name="connsiteX5" fmla="*/ 496088 w 2589153"/>
              <a:gd name="connsiteY5" fmla="*/ 142009 h 2907149"/>
              <a:gd name="connsiteX6" fmla="*/ 242216 w 2589153"/>
              <a:gd name="connsiteY6" fmla="*/ 142009 h 290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89153" h="2907149">
                <a:moveTo>
                  <a:pt x="0" y="142012"/>
                </a:moveTo>
                <a:lnTo>
                  <a:pt x="2589153" y="142012"/>
                </a:lnTo>
                <a:lnTo>
                  <a:pt x="2589153" y="2907149"/>
                </a:lnTo>
                <a:lnTo>
                  <a:pt x="0" y="2907149"/>
                </a:lnTo>
                <a:close/>
                <a:moveTo>
                  <a:pt x="369152" y="0"/>
                </a:moveTo>
                <a:lnTo>
                  <a:pt x="496088" y="142009"/>
                </a:lnTo>
                <a:lnTo>
                  <a:pt x="242216" y="142009"/>
                </a:lnTo>
                <a:close/>
              </a:path>
            </a:pathLst>
          </a:custGeom>
          <a:solidFill>
            <a:schemeClr val="accent4"/>
          </a:solidFill>
          <a:ln>
            <a:noFill/>
          </a:ln>
          <a:effectLst>
            <a:outerShdw blurRad="762000" dist="254000" dir="5400000" algn="t" rotWithShape="0">
              <a:schemeClr val="accent1">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1044000" tIns="0" rtlCol="0" anchor="ctr"/>
          <a:lstStyle/>
          <a:p>
            <a:pPr>
              <a:lnSpc>
                <a:spcPct val="130000"/>
              </a:lnSpc>
            </a:pPr>
            <a:endParaRPr lang="en-US" sz="1400" dirty="0">
              <a:solidFill>
                <a:schemeClr val="tx1"/>
              </a:solidFill>
              <a:latin typeface="OPPOSans M" panose="00020600040101010101" charset="-122"/>
              <a:ea typeface="OPPOSans M" panose="00020600040101010101" charset="-122"/>
              <a:cs typeface="OPPOSans M" panose="00020600040101010101" charset="-122"/>
            </a:endParaRPr>
          </a:p>
        </p:txBody>
      </p:sp>
      <p:sp>
        <p:nvSpPr>
          <p:cNvPr id="18" name="文本框 17"/>
          <p:cNvSpPr txBox="1"/>
          <p:nvPr/>
        </p:nvSpPr>
        <p:spPr>
          <a:xfrm>
            <a:off x="970280" y="3672840"/>
            <a:ext cx="2574925" cy="2463165"/>
          </a:xfrm>
          <a:prstGeom prst="rect">
            <a:avLst/>
          </a:prstGeom>
          <a:noFill/>
        </p:spPr>
        <p:txBody>
          <a:bodyPr wrap="square" lIns="0" tIns="0" rIns="0" bIns="0">
            <a:noAutofit/>
          </a:bodyPr>
          <a:lstStyle>
            <a:defPPr>
              <a:defRPr lang="en-US"/>
            </a:defPPr>
            <a:lvl1pPr>
              <a:lnSpc>
                <a:spcPct val="120000"/>
              </a:lnSpc>
              <a:defRPr sz="1200">
                <a:solidFill>
                  <a:schemeClr val="bg1"/>
                </a:solidFill>
                <a:effectLst/>
              </a:defRPr>
            </a:lvl1pPr>
          </a:lstStyle>
          <a:p>
            <a:pPr marL="171450" indent="-171450">
              <a:buFont typeface="Wingdings" panose="05000000000000000000" charset="0"/>
              <a:buChar char="Ø"/>
            </a:pPr>
            <a:r>
              <a:rPr lang="en-US" altLang="zh-CN" dirty="0">
                <a:cs typeface="OPPOSans M" panose="00020600040101010101" charset="-122"/>
              </a:rPr>
              <a:t>Personalized Reading Experience</a:t>
            </a:r>
            <a:endParaRPr lang="en-US" altLang="zh-CN" dirty="0">
              <a:cs typeface="OPPOSans M" panose="00020600040101010101" charset="-122"/>
            </a:endParaRPr>
          </a:p>
          <a:p>
            <a:pPr marL="171450" indent="-171450">
              <a:buFont typeface="Wingdings" panose="05000000000000000000" charset="0"/>
              <a:buChar char="Ø"/>
            </a:pPr>
            <a:r>
              <a:rPr lang="en-US" altLang="zh-CN" dirty="0">
                <a:cs typeface="OPPOSans M" panose="00020600040101010101" charset="-122"/>
              </a:rPr>
              <a:t>Effortless Book Discovery</a:t>
            </a:r>
            <a:endParaRPr lang="en-US" altLang="zh-CN" dirty="0">
              <a:cs typeface="OPPOSans M" panose="00020600040101010101" charset="-122"/>
            </a:endParaRPr>
          </a:p>
          <a:p>
            <a:pPr marL="171450" indent="-171450">
              <a:buFont typeface="Wingdings" panose="05000000000000000000" charset="0"/>
              <a:buChar char="Ø"/>
            </a:pPr>
            <a:r>
              <a:rPr lang="en-US" altLang="zh-CN" dirty="0">
                <a:cs typeface="OPPOSans M" panose="00020600040101010101" charset="-122"/>
              </a:rPr>
              <a:t>Diverse Genre Exploration</a:t>
            </a:r>
            <a:endParaRPr lang="en-US" altLang="zh-CN" dirty="0">
              <a:cs typeface="OPPOSans M" panose="00020600040101010101" charset="-122"/>
            </a:endParaRPr>
          </a:p>
          <a:p>
            <a:pPr marL="171450" indent="-171450">
              <a:buFont typeface="Wingdings" panose="05000000000000000000" charset="0"/>
              <a:buChar char="Ø"/>
            </a:pPr>
            <a:r>
              <a:rPr lang="en-US" altLang="zh-CN" dirty="0">
                <a:cs typeface="OPPOSans M" panose="00020600040101010101" charset="-122"/>
              </a:rPr>
              <a:t>Time-Saving</a:t>
            </a:r>
            <a:endParaRPr lang="en-US" altLang="zh-CN" dirty="0">
              <a:cs typeface="OPPOSans M" panose="00020600040101010101" charset="-122"/>
            </a:endParaRPr>
          </a:p>
          <a:p>
            <a:pPr marL="171450" indent="-171450">
              <a:buFont typeface="Wingdings" panose="05000000000000000000" charset="0"/>
              <a:buChar char="Ø"/>
            </a:pPr>
            <a:r>
              <a:rPr lang="en-US" altLang="zh-CN" dirty="0">
                <a:cs typeface="OPPOSans M" panose="00020600040101010101" charset="-122"/>
              </a:rPr>
              <a:t>Variety of Book Choices</a:t>
            </a:r>
            <a:endParaRPr lang="en-US" altLang="zh-CN" dirty="0">
              <a:cs typeface="OPPOSans M" panose="00020600040101010101" charset="-122"/>
            </a:endParaRPr>
          </a:p>
          <a:p>
            <a:pPr marL="171450" indent="-171450">
              <a:buFont typeface="Wingdings" panose="05000000000000000000" charset="0"/>
              <a:buChar char="Ø"/>
            </a:pPr>
            <a:r>
              <a:rPr lang="en-US" altLang="zh-CN" dirty="0">
                <a:cs typeface="OPPOSans M" panose="00020600040101010101" charset="-122"/>
              </a:rPr>
              <a:t>User-Centric Approach</a:t>
            </a:r>
            <a:endParaRPr lang="en-US" altLang="zh-CN" dirty="0">
              <a:cs typeface="OPPOSans M" panose="00020600040101010101" charset="-122"/>
            </a:endParaRPr>
          </a:p>
          <a:p>
            <a:pPr marL="171450" indent="-171450">
              <a:buFont typeface="Wingdings" panose="05000000000000000000" charset="0"/>
              <a:buChar char="Ø"/>
            </a:pPr>
            <a:r>
              <a:rPr lang="en-US" altLang="zh-CN" dirty="0">
                <a:cs typeface="OPPOSans M" panose="00020600040101010101" charset="-122"/>
              </a:rPr>
              <a:t>Encouragement of Reading Habits</a:t>
            </a:r>
            <a:endParaRPr lang="en-US" altLang="zh-CN" dirty="0">
              <a:cs typeface="OPPOSans M" panose="00020600040101010101" charset="-122"/>
            </a:endParaRPr>
          </a:p>
          <a:p>
            <a:pPr marL="171450" indent="-171450">
              <a:buFont typeface="Wingdings" panose="05000000000000000000" charset="0"/>
              <a:buChar char="Ø"/>
            </a:pPr>
            <a:endParaRPr lang="en-US" altLang="zh-CN" dirty="0">
              <a:cs typeface="OPPOSans M" panose="00020600040101010101" charset="-122"/>
            </a:endParaRPr>
          </a:p>
        </p:txBody>
      </p:sp>
      <p:sp>
        <p:nvSpPr>
          <p:cNvPr id="19" name="文本框 18"/>
          <p:cNvSpPr txBox="1"/>
          <p:nvPr/>
        </p:nvSpPr>
        <p:spPr>
          <a:xfrm>
            <a:off x="1275715" y="2935605"/>
            <a:ext cx="1664335" cy="569595"/>
          </a:xfrm>
          <a:prstGeom prst="rect">
            <a:avLst/>
          </a:prstGeom>
          <a:noFill/>
        </p:spPr>
        <p:txBody>
          <a:bodyPr wrap="square" lIns="0" tIns="0" rIns="0" bIns="0">
            <a:noAutofit/>
          </a:bodyPr>
          <a:lstStyle>
            <a:defPPr>
              <a:defRPr lang="en-US"/>
            </a:defPPr>
            <a:lvl1pPr>
              <a:lnSpc>
                <a:spcPct val="120000"/>
              </a:lnSpc>
              <a:defRPr sz="1200">
                <a:solidFill>
                  <a:schemeClr val="bg1"/>
                </a:solidFill>
                <a:effectLst/>
              </a:defRPr>
            </a:lvl1pPr>
          </a:lstStyle>
          <a:p>
            <a:r>
              <a:rPr lang="en-IN" altLang="en-US" sz="2800" dirty="0">
                <a:solidFill>
                  <a:schemeClr val="accent2"/>
                </a:solidFill>
                <a:latin typeface="+mj-lt"/>
                <a:cs typeface="OPPOSans M" panose="00020600040101010101" charset="-122"/>
              </a:rPr>
              <a:t>Benifits</a:t>
            </a:r>
            <a:endParaRPr lang="en-IN" altLang="en-US" sz="2800" dirty="0">
              <a:solidFill>
                <a:schemeClr val="accent2"/>
              </a:solidFill>
              <a:latin typeface="+mj-lt"/>
              <a:cs typeface="OPPOSans M" panose="00020600040101010101" charset="-122"/>
            </a:endParaRPr>
          </a:p>
        </p:txBody>
      </p:sp>
      <p:sp>
        <p:nvSpPr>
          <p:cNvPr id="54" name="Freeform: Shape 29"/>
          <p:cNvSpPr/>
          <p:nvPr/>
        </p:nvSpPr>
        <p:spPr>
          <a:xfrm>
            <a:off x="3544570" y="2520315"/>
            <a:ext cx="3142615" cy="3503930"/>
          </a:xfrm>
          <a:custGeom>
            <a:avLst/>
            <a:gdLst>
              <a:gd name="connsiteX0" fmla="*/ 0 w 2589153"/>
              <a:gd name="connsiteY0" fmla="*/ 142012 h 2907149"/>
              <a:gd name="connsiteX1" fmla="*/ 2589153 w 2589153"/>
              <a:gd name="connsiteY1" fmla="*/ 142012 h 2907149"/>
              <a:gd name="connsiteX2" fmla="*/ 2589153 w 2589153"/>
              <a:gd name="connsiteY2" fmla="*/ 2907149 h 2907149"/>
              <a:gd name="connsiteX3" fmla="*/ 0 w 2589153"/>
              <a:gd name="connsiteY3" fmla="*/ 2907149 h 2907149"/>
              <a:gd name="connsiteX4" fmla="*/ 369152 w 2589153"/>
              <a:gd name="connsiteY4" fmla="*/ 0 h 2907149"/>
              <a:gd name="connsiteX5" fmla="*/ 496088 w 2589153"/>
              <a:gd name="connsiteY5" fmla="*/ 142009 h 2907149"/>
              <a:gd name="connsiteX6" fmla="*/ 242216 w 2589153"/>
              <a:gd name="connsiteY6" fmla="*/ 142009 h 290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89153" h="2907149">
                <a:moveTo>
                  <a:pt x="0" y="142012"/>
                </a:moveTo>
                <a:lnTo>
                  <a:pt x="2589153" y="142012"/>
                </a:lnTo>
                <a:lnTo>
                  <a:pt x="2589153" y="2907149"/>
                </a:lnTo>
                <a:lnTo>
                  <a:pt x="0" y="2907149"/>
                </a:lnTo>
                <a:close/>
                <a:moveTo>
                  <a:pt x="369152" y="0"/>
                </a:moveTo>
                <a:lnTo>
                  <a:pt x="496088" y="142009"/>
                </a:lnTo>
                <a:lnTo>
                  <a:pt x="242216" y="142009"/>
                </a:lnTo>
                <a:close/>
              </a:path>
            </a:pathLst>
          </a:custGeom>
          <a:solidFill>
            <a:schemeClr val="accent4"/>
          </a:solidFill>
          <a:ln>
            <a:noFill/>
          </a:ln>
          <a:effectLst>
            <a:outerShdw blurRad="762000" dist="254000" dir="5400000" algn="t" rotWithShape="0">
              <a:schemeClr val="accent1">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1044000" tIns="0" rtlCol="0" anchor="ctr"/>
          <a:lstStyle/>
          <a:p>
            <a:pPr>
              <a:lnSpc>
                <a:spcPct val="130000"/>
              </a:lnSpc>
            </a:pPr>
            <a:endParaRPr lang="en-US" sz="1400" dirty="0">
              <a:solidFill>
                <a:schemeClr val="tx1"/>
              </a:solidFill>
              <a:latin typeface="OPPOSans M" panose="00020600040101010101" charset="-122"/>
              <a:ea typeface="OPPOSans M" panose="00020600040101010101" charset="-122"/>
              <a:cs typeface="OPPOSans M" panose="00020600040101010101" charset="-122"/>
            </a:endParaRPr>
          </a:p>
        </p:txBody>
      </p:sp>
      <p:sp>
        <p:nvSpPr>
          <p:cNvPr id="56" name="文本框 55"/>
          <p:cNvSpPr txBox="1"/>
          <p:nvPr/>
        </p:nvSpPr>
        <p:spPr>
          <a:xfrm>
            <a:off x="3981450" y="3746500"/>
            <a:ext cx="2492375" cy="1817370"/>
          </a:xfrm>
          <a:prstGeom prst="rect">
            <a:avLst/>
          </a:prstGeom>
          <a:noFill/>
        </p:spPr>
        <p:txBody>
          <a:bodyPr wrap="square" lIns="0" tIns="0" rIns="0" bIns="0">
            <a:noAutofit/>
          </a:bodyPr>
          <a:lstStyle>
            <a:defPPr>
              <a:defRPr lang="en-US"/>
            </a:defPPr>
            <a:lvl1pPr>
              <a:lnSpc>
                <a:spcPct val="120000"/>
              </a:lnSpc>
              <a:defRPr sz="1200">
                <a:solidFill>
                  <a:schemeClr val="bg1"/>
                </a:solidFill>
                <a:effectLst/>
              </a:defRPr>
            </a:lvl1pPr>
          </a:lstStyle>
          <a:p>
            <a:r>
              <a:rPr lang="en-IN" altLang="en-US" dirty="0">
                <a:cs typeface="OPPOSans M" panose="00020600040101010101" charset="-122"/>
              </a:rPr>
              <a:t>1. </a:t>
            </a:r>
            <a:r>
              <a:rPr lang="en-IN" altLang="en-US" sz="1600" dirty="0">
                <a:cs typeface="OPPOSans M" panose="00020600040101010101" charset="-122"/>
              </a:rPr>
              <a:t>Python</a:t>
            </a:r>
            <a:endParaRPr lang="en-IN" altLang="en-US" sz="1600" dirty="0">
              <a:cs typeface="OPPOSans M" panose="00020600040101010101" charset="-122"/>
            </a:endParaRPr>
          </a:p>
          <a:p>
            <a:r>
              <a:rPr lang="en-IN" altLang="en-US" sz="1600" dirty="0">
                <a:cs typeface="OPPOSans M" panose="00020600040101010101" charset="-122"/>
              </a:rPr>
              <a:t>2. Flask</a:t>
            </a:r>
            <a:endParaRPr lang="en-IN" altLang="en-US" sz="1600" dirty="0">
              <a:cs typeface="OPPOSans M" panose="00020600040101010101" charset="-122"/>
            </a:endParaRPr>
          </a:p>
          <a:p>
            <a:r>
              <a:rPr lang="en-IN" altLang="en-US" sz="1600" dirty="0">
                <a:cs typeface="OPPOSans M" panose="00020600040101010101" charset="-122"/>
              </a:rPr>
              <a:t>3. Tranfer Learning</a:t>
            </a:r>
            <a:endParaRPr lang="en-IN" altLang="en-US" sz="1600" dirty="0">
              <a:cs typeface="OPPOSans M" panose="00020600040101010101" charset="-122"/>
            </a:endParaRPr>
          </a:p>
          <a:p>
            <a:r>
              <a:rPr lang="en-IN" altLang="en-US" sz="1600" dirty="0">
                <a:cs typeface="OPPOSans M" panose="00020600040101010101" charset="-122"/>
              </a:rPr>
              <a:t>4. scikit-Learn</a:t>
            </a:r>
            <a:endParaRPr lang="en-IN" altLang="en-US" sz="1600" dirty="0">
              <a:cs typeface="OPPOSans M" panose="00020600040101010101" charset="-122"/>
            </a:endParaRPr>
          </a:p>
          <a:p>
            <a:r>
              <a:rPr lang="en-IN" altLang="en-US" sz="1600" dirty="0">
                <a:cs typeface="OPPOSans M" panose="00020600040101010101" charset="-122"/>
              </a:rPr>
              <a:t>5. KNN MODEL</a:t>
            </a:r>
            <a:endParaRPr lang="en-IN" altLang="en-US" sz="1600" dirty="0">
              <a:cs typeface="OPPOSans M" panose="00020600040101010101" charset="-122"/>
            </a:endParaRPr>
          </a:p>
          <a:p>
            <a:endParaRPr lang="en-IN" altLang="en-US" sz="1600" dirty="0">
              <a:cs typeface="OPPOSans M" panose="00020600040101010101" charset="-122"/>
            </a:endParaRPr>
          </a:p>
        </p:txBody>
      </p:sp>
      <p:sp>
        <p:nvSpPr>
          <p:cNvPr id="57" name="文本框 56"/>
          <p:cNvSpPr txBox="1"/>
          <p:nvPr/>
        </p:nvSpPr>
        <p:spPr>
          <a:xfrm>
            <a:off x="3981450" y="2872105"/>
            <a:ext cx="2705735" cy="728980"/>
          </a:xfrm>
          <a:prstGeom prst="rect">
            <a:avLst/>
          </a:prstGeom>
          <a:noFill/>
        </p:spPr>
        <p:txBody>
          <a:bodyPr wrap="square" lIns="0" tIns="0" rIns="0" bIns="0">
            <a:noAutofit/>
          </a:bodyPr>
          <a:lstStyle>
            <a:defPPr>
              <a:defRPr lang="en-US"/>
            </a:defPPr>
            <a:lvl1pPr>
              <a:lnSpc>
                <a:spcPct val="120000"/>
              </a:lnSpc>
              <a:defRPr sz="1200">
                <a:solidFill>
                  <a:schemeClr val="bg1"/>
                </a:solidFill>
                <a:effectLst/>
              </a:defRPr>
            </a:lvl1pPr>
          </a:lstStyle>
          <a:p>
            <a:r>
              <a:rPr lang="en-IN" altLang="en-US" sz="2800" dirty="0">
                <a:solidFill>
                  <a:schemeClr val="accent2"/>
                </a:solidFill>
                <a:latin typeface="+mj-lt"/>
                <a:cs typeface="OPPOSans M" panose="00020600040101010101" charset="-122"/>
              </a:rPr>
              <a:t>Technologies</a:t>
            </a:r>
            <a:endParaRPr lang="en-IN" altLang="en-US" sz="2800" dirty="0">
              <a:solidFill>
                <a:schemeClr val="accent2"/>
              </a:solidFill>
              <a:latin typeface="+mj-lt"/>
              <a:cs typeface="OPPOSans M" panose="00020600040101010101" charset="-122"/>
            </a:endParaRPr>
          </a:p>
        </p:txBody>
      </p:sp>
      <p:sp>
        <p:nvSpPr>
          <p:cNvPr id="59" name="Freeform: Shape 29"/>
          <p:cNvSpPr/>
          <p:nvPr/>
        </p:nvSpPr>
        <p:spPr>
          <a:xfrm>
            <a:off x="7080250" y="2520315"/>
            <a:ext cx="4070985" cy="3503930"/>
          </a:xfrm>
          <a:custGeom>
            <a:avLst/>
            <a:gdLst>
              <a:gd name="connsiteX0" fmla="*/ 0 w 2589153"/>
              <a:gd name="connsiteY0" fmla="*/ 142012 h 2907149"/>
              <a:gd name="connsiteX1" fmla="*/ 2589153 w 2589153"/>
              <a:gd name="connsiteY1" fmla="*/ 142012 h 2907149"/>
              <a:gd name="connsiteX2" fmla="*/ 2589153 w 2589153"/>
              <a:gd name="connsiteY2" fmla="*/ 2907149 h 2907149"/>
              <a:gd name="connsiteX3" fmla="*/ 0 w 2589153"/>
              <a:gd name="connsiteY3" fmla="*/ 2907149 h 2907149"/>
              <a:gd name="connsiteX4" fmla="*/ 369152 w 2589153"/>
              <a:gd name="connsiteY4" fmla="*/ 0 h 2907149"/>
              <a:gd name="connsiteX5" fmla="*/ 496088 w 2589153"/>
              <a:gd name="connsiteY5" fmla="*/ 142009 h 2907149"/>
              <a:gd name="connsiteX6" fmla="*/ 242216 w 2589153"/>
              <a:gd name="connsiteY6" fmla="*/ 142009 h 290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89153" h="2907149">
                <a:moveTo>
                  <a:pt x="0" y="142012"/>
                </a:moveTo>
                <a:lnTo>
                  <a:pt x="2589153" y="142012"/>
                </a:lnTo>
                <a:lnTo>
                  <a:pt x="2589153" y="2907149"/>
                </a:lnTo>
                <a:lnTo>
                  <a:pt x="0" y="2907149"/>
                </a:lnTo>
                <a:close/>
                <a:moveTo>
                  <a:pt x="369152" y="0"/>
                </a:moveTo>
                <a:lnTo>
                  <a:pt x="496088" y="142009"/>
                </a:lnTo>
                <a:lnTo>
                  <a:pt x="242216" y="142009"/>
                </a:lnTo>
                <a:close/>
              </a:path>
            </a:pathLst>
          </a:custGeom>
          <a:solidFill>
            <a:schemeClr val="accent4"/>
          </a:solidFill>
          <a:ln>
            <a:noFill/>
          </a:ln>
          <a:effectLst>
            <a:outerShdw blurRad="762000" dist="254000" dir="5400000" algn="t" rotWithShape="0">
              <a:schemeClr val="accent1">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1044000" tIns="0" rtlCol="0" anchor="ctr"/>
          <a:lstStyle/>
          <a:p>
            <a:pPr>
              <a:lnSpc>
                <a:spcPct val="130000"/>
              </a:lnSpc>
            </a:pPr>
            <a:endParaRPr lang="en-US" sz="1400" dirty="0">
              <a:solidFill>
                <a:schemeClr val="tx1"/>
              </a:solidFill>
              <a:latin typeface="OPPOSans M" panose="00020600040101010101" charset="-122"/>
              <a:ea typeface="OPPOSans M" panose="00020600040101010101" charset="-122"/>
              <a:cs typeface="OPPOSans M" panose="00020600040101010101" charset="-122"/>
            </a:endParaRPr>
          </a:p>
        </p:txBody>
      </p:sp>
      <p:sp>
        <p:nvSpPr>
          <p:cNvPr id="61" name="文本框 60"/>
          <p:cNvSpPr txBox="1"/>
          <p:nvPr/>
        </p:nvSpPr>
        <p:spPr>
          <a:xfrm>
            <a:off x="7616825" y="3746500"/>
            <a:ext cx="3352165" cy="1884045"/>
          </a:xfrm>
          <a:prstGeom prst="rect">
            <a:avLst/>
          </a:prstGeom>
          <a:noFill/>
        </p:spPr>
        <p:txBody>
          <a:bodyPr wrap="square" lIns="0" tIns="0" rIns="0" bIns="0">
            <a:noAutofit/>
          </a:bodyPr>
          <a:lstStyle>
            <a:defPPr>
              <a:defRPr lang="en-US"/>
            </a:defPPr>
            <a:lvl1pPr>
              <a:lnSpc>
                <a:spcPct val="120000"/>
              </a:lnSpc>
              <a:defRPr sz="1200">
                <a:solidFill>
                  <a:schemeClr val="bg1"/>
                </a:solidFill>
                <a:effectLst/>
              </a:defRPr>
            </a:lvl1pPr>
          </a:lstStyle>
          <a:p>
            <a:r>
              <a:rPr lang="en-IN" altLang="en-US" sz="1400" dirty="0">
                <a:cs typeface="OPPOSans M" panose="00020600040101010101" charset="-122"/>
              </a:rPr>
              <a:t>The Data is been collected form the kaggle machine learning Datasets</a:t>
            </a:r>
            <a:endParaRPr lang="en-IN" altLang="en-US" sz="1400" dirty="0">
              <a:cs typeface="OPPOSans M" panose="00020600040101010101" charset="-122"/>
            </a:endParaRPr>
          </a:p>
          <a:p>
            <a:endParaRPr lang="en-IN" altLang="en-US" sz="1400" dirty="0">
              <a:cs typeface="OPPOSans M" panose="00020600040101010101" charset="-122"/>
            </a:endParaRPr>
          </a:p>
          <a:p>
            <a:r>
              <a:rPr lang="en-IN" altLang="en-US" sz="1400" dirty="0">
                <a:cs typeface="OPPOSans M" panose="00020600040101010101" charset="-122"/>
              </a:rPr>
              <a:t>The data was in Dataframe form</a:t>
            </a:r>
            <a:endParaRPr lang="en-IN" altLang="en-US" sz="1400" dirty="0">
              <a:cs typeface="OPPOSans M" panose="00020600040101010101" charset="-122"/>
            </a:endParaRPr>
          </a:p>
        </p:txBody>
      </p:sp>
      <p:sp>
        <p:nvSpPr>
          <p:cNvPr id="62" name="文本框 61"/>
          <p:cNvSpPr txBox="1"/>
          <p:nvPr/>
        </p:nvSpPr>
        <p:spPr>
          <a:xfrm>
            <a:off x="7727315" y="2872105"/>
            <a:ext cx="3174365" cy="801370"/>
          </a:xfrm>
          <a:prstGeom prst="rect">
            <a:avLst/>
          </a:prstGeom>
          <a:noFill/>
        </p:spPr>
        <p:txBody>
          <a:bodyPr wrap="square" lIns="0" tIns="0" rIns="0" bIns="0">
            <a:noAutofit/>
          </a:bodyPr>
          <a:lstStyle>
            <a:defPPr>
              <a:defRPr lang="en-US"/>
            </a:defPPr>
            <a:lvl1pPr>
              <a:lnSpc>
                <a:spcPct val="120000"/>
              </a:lnSpc>
              <a:defRPr sz="1200">
                <a:solidFill>
                  <a:schemeClr val="bg1"/>
                </a:solidFill>
                <a:effectLst/>
              </a:defRPr>
            </a:lvl1pPr>
          </a:lstStyle>
          <a:p>
            <a:r>
              <a:rPr lang="en-IN" altLang="en-US" sz="2800" dirty="0">
                <a:solidFill>
                  <a:schemeClr val="accent2"/>
                </a:solidFill>
                <a:latin typeface="+mj-lt"/>
                <a:cs typeface="OPPOSans M" panose="00020600040101010101" charset="-122"/>
              </a:rPr>
              <a:t>About the Data</a:t>
            </a:r>
            <a:endParaRPr lang="en-IN" altLang="en-US" sz="2800" dirty="0">
              <a:solidFill>
                <a:schemeClr val="accent2"/>
              </a:solidFill>
              <a:latin typeface="+mj-lt"/>
              <a:cs typeface="OPPOSans M" panose="00020600040101010101" charset="-122"/>
            </a:endParaRPr>
          </a:p>
        </p:txBody>
      </p:sp>
      <p:grpSp>
        <p:nvGrpSpPr>
          <p:cNvPr id="84" name="组合 83"/>
          <p:cNvGrpSpPr/>
          <p:nvPr/>
        </p:nvGrpSpPr>
        <p:grpSpPr>
          <a:xfrm>
            <a:off x="2247900" y="1870075"/>
            <a:ext cx="8078470" cy="457200"/>
            <a:chOff x="1006654" y="1867931"/>
            <a:chExt cx="8531160" cy="457202"/>
          </a:xfrm>
        </p:grpSpPr>
        <p:sp>
          <p:nvSpPr>
            <p:cNvPr id="15" name="椭圆 14"/>
            <p:cNvSpPr/>
            <p:nvPr/>
          </p:nvSpPr>
          <p:spPr>
            <a:xfrm>
              <a:off x="1131829" y="1993106"/>
              <a:ext cx="206852" cy="206852"/>
            </a:xfrm>
            <a:prstGeom prst="ellipse">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OPPOSans M" panose="00020600040101010101" charset="-122"/>
              </a:endParaRPr>
            </a:p>
          </p:txBody>
        </p:sp>
        <p:sp>
          <p:nvSpPr>
            <p:cNvPr id="16" name="椭圆 15"/>
            <p:cNvSpPr/>
            <p:nvPr/>
          </p:nvSpPr>
          <p:spPr>
            <a:xfrm>
              <a:off x="1006654" y="1867931"/>
              <a:ext cx="457202" cy="457202"/>
            </a:xfrm>
            <a:prstGeom prst="ellipse">
              <a:avLst/>
            </a:prstGeom>
            <a:noFill/>
            <a:ln w="31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OPPOSans M" panose="00020600040101010101" charset="-122"/>
              </a:endParaRPr>
            </a:p>
          </p:txBody>
        </p:sp>
        <p:cxnSp>
          <p:nvCxnSpPr>
            <p:cNvPr id="69" name="直接连接符 68"/>
            <p:cNvCxnSpPr/>
            <p:nvPr/>
          </p:nvCxnSpPr>
          <p:spPr>
            <a:xfrm>
              <a:off x="1285135" y="2096532"/>
              <a:ext cx="8117032"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72" name="椭圆 71"/>
            <p:cNvSpPr/>
            <p:nvPr/>
          </p:nvSpPr>
          <p:spPr>
            <a:xfrm>
              <a:off x="3784908" y="1993106"/>
              <a:ext cx="206852" cy="206852"/>
            </a:xfrm>
            <a:prstGeom prst="ellipse">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OPPOSans M" panose="00020600040101010101" charset="-122"/>
              </a:endParaRPr>
            </a:p>
          </p:txBody>
        </p:sp>
        <p:sp>
          <p:nvSpPr>
            <p:cNvPr id="73" name="椭圆 72"/>
            <p:cNvSpPr/>
            <p:nvPr/>
          </p:nvSpPr>
          <p:spPr>
            <a:xfrm>
              <a:off x="3659733" y="1867931"/>
              <a:ext cx="457202" cy="457202"/>
            </a:xfrm>
            <a:prstGeom prst="ellipse">
              <a:avLst/>
            </a:prstGeom>
            <a:noFill/>
            <a:ln w="31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OPPOSans M" panose="00020600040101010101" charset="-122"/>
              </a:endParaRPr>
            </a:p>
          </p:txBody>
        </p:sp>
        <p:sp>
          <p:nvSpPr>
            <p:cNvPr id="75" name="椭圆 74"/>
            <p:cNvSpPr/>
            <p:nvPr/>
          </p:nvSpPr>
          <p:spPr>
            <a:xfrm>
              <a:off x="6469629" y="1993106"/>
              <a:ext cx="206852" cy="206852"/>
            </a:xfrm>
            <a:prstGeom prst="ellipse">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OPPOSans M" panose="00020600040101010101" charset="-122"/>
              </a:endParaRPr>
            </a:p>
          </p:txBody>
        </p:sp>
        <p:sp>
          <p:nvSpPr>
            <p:cNvPr id="76" name="椭圆 75"/>
            <p:cNvSpPr/>
            <p:nvPr/>
          </p:nvSpPr>
          <p:spPr>
            <a:xfrm>
              <a:off x="6344454" y="1867931"/>
              <a:ext cx="457202" cy="457202"/>
            </a:xfrm>
            <a:prstGeom prst="ellipse">
              <a:avLst/>
            </a:prstGeom>
            <a:noFill/>
            <a:ln w="31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OPPOSans M" panose="00020600040101010101" charset="-122"/>
              </a:endParaRPr>
            </a:p>
          </p:txBody>
        </p:sp>
        <p:sp>
          <p:nvSpPr>
            <p:cNvPr id="78" name="椭圆 77"/>
            <p:cNvSpPr/>
            <p:nvPr/>
          </p:nvSpPr>
          <p:spPr>
            <a:xfrm>
              <a:off x="9205787" y="1993106"/>
              <a:ext cx="206852" cy="206852"/>
            </a:xfrm>
            <a:prstGeom prst="ellipse">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OPPOSans M" panose="00020600040101010101" charset="-122"/>
              </a:endParaRPr>
            </a:p>
          </p:txBody>
        </p:sp>
        <p:sp>
          <p:nvSpPr>
            <p:cNvPr id="79" name="椭圆 78"/>
            <p:cNvSpPr/>
            <p:nvPr/>
          </p:nvSpPr>
          <p:spPr>
            <a:xfrm>
              <a:off x="9080612" y="1867931"/>
              <a:ext cx="457202" cy="457202"/>
            </a:xfrm>
            <a:prstGeom prst="ellipse">
              <a:avLst/>
            </a:prstGeom>
            <a:noFill/>
            <a:ln w="31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OPPOSans M" panose="00020600040101010101" charset="-122"/>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extLst>
              <a:ext uri="{BEBA8EAE-BF5A-486C-A8C5-ECC9F3942E4B}">
                <a14:imgProps xmlns:a14="http://schemas.microsoft.com/office/drawing/2010/main">
                  <a14:imgLayer r:embed="rId2">
                    <a14:imgEffect>
                      <a14:saturation sat="66000"/>
                    </a14:imgEffect>
                  </a14:imgLayer>
                </a14:imgProps>
              </a:ext>
              <a:ext uri="{28A0092B-C50C-407E-A947-70E740481C1C}">
                <a14:useLocalDpi xmlns:a14="http://schemas.microsoft.com/office/drawing/2010/main" val="0"/>
              </a:ext>
            </a:extLst>
          </a:blip>
          <a:srcRect t="31486" b="31486"/>
          <a:stretch>
            <a:fillRect/>
          </a:stretch>
        </p:blipFill>
        <p:spPr>
          <a:xfrm>
            <a:off x="0" y="2986647"/>
            <a:ext cx="12192000" cy="3007606"/>
          </a:xfrm>
          <a:prstGeom prst="rect">
            <a:avLst/>
          </a:prstGeom>
        </p:spPr>
      </p:pic>
      <p:sp>
        <p:nvSpPr>
          <p:cNvPr id="3" name="文本框 2"/>
          <p:cNvSpPr txBox="1"/>
          <p:nvPr/>
        </p:nvSpPr>
        <p:spPr>
          <a:xfrm>
            <a:off x="5442051" y="1938732"/>
            <a:ext cx="6749949" cy="368935"/>
          </a:xfrm>
          <a:prstGeom prst="rect">
            <a:avLst/>
          </a:prstGeom>
          <a:noFill/>
        </p:spPr>
        <p:txBody>
          <a:bodyPr wrap="square" lIns="0" tIns="0" rIns="0" bIns="0">
            <a:spAutoFit/>
          </a:bodyPr>
          <a:lstStyle>
            <a:defPPr>
              <a:defRPr lang="en-US"/>
            </a:defPPr>
            <a:lvl1pPr>
              <a:lnSpc>
                <a:spcPct val="120000"/>
              </a:lnSpc>
              <a:defRPr sz="1400">
                <a:solidFill>
                  <a:schemeClr val="bg1"/>
                </a:solidFill>
                <a:effectLst/>
              </a:defRPr>
            </a:lvl1pPr>
          </a:lstStyle>
          <a:p>
            <a:r>
              <a:rPr lang="en-IN" altLang="en-US" sz="2000" dirty="0">
                <a:cs typeface="OPPOSans M" panose="00020600040101010101" charset="-122"/>
              </a:rPr>
              <a:t>End to End Architecture</a:t>
            </a:r>
            <a:endParaRPr lang="en-IN" altLang="en-US" sz="2000" dirty="0">
              <a:cs typeface="OPPOSans M" panose="00020600040101010101" charset="-122"/>
            </a:endParaRPr>
          </a:p>
        </p:txBody>
      </p:sp>
      <p:sp>
        <p:nvSpPr>
          <p:cNvPr id="5" name="文本框 4"/>
          <p:cNvSpPr txBox="1"/>
          <p:nvPr/>
        </p:nvSpPr>
        <p:spPr>
          <a:xfrm>
            <a:off x="5442051" y="1255339"/>
            <a:ext cx="6442199" cy="676910"/>
          </a:xfrm>
          <a:prstGeom prst="rect">
            <a:avLst/>
          </a:prstGeom>
          <a:noFill/>
        </p:spPr>
        <p:txBody>
          <a:bodyPr wrap="square" lIns="0" tIns="0" rIns="0" bIns="0">
            <a:spAutoFit/>
          </a:bodyPr>
          <a:lstStyle>
            <a:defPPr>
              <a:defRPr lang="en-US"/>
            </a:defPPr>
            <a:lvl1pPr algn="ctr">
              <a:defRPr sz="4000">
                <a:gradFill flip="none" rotWithShape="1">
                  <a:gsLst>
                    <a:gs pos="14000">
                      <a:schemeClr val="accent1"/>
                    </a:gs>
                    <a:gs pos="50000">
                      <a:schemeClr val="accent2"/>
                    </a:gs>
                    <a:gs pos="0">
                      <a:schemeClr val="accent2"/>
                    </a:gs>
                    <a:gs pos="99489">
                      <a:schemeClr val="accent2"/>
                    </a:gs>
                    <a:gs pos="39000">
                      <a:srgbClr val="1467BF"/>
                    </a:gs>
                    <a:gs pos="64000">
                      <a:srgbClr val="1469C0"/>
                    </a:gs>
                    <a:gs pos="87000">
                      <a:schemeClr val="accent1"/>
                    </a:gs>
                  </a:gsLst>
                  <a:lin ang="8100000" scaled="1"/>
                  <a:tileRect/>
                </a:gradFill>
                <a:effectLst/>
                <a:latin typeface="+mj-lt"/>
              </a:defRPr>
            </a:lvl1pPr>
          </a:lstStyle>
          <a:p>
            <a:pPr algn="l"/>
            <a:r>
              <a:rPr lang="en-IN" altLang="en-US" sz="4400" dirty="0">
                <a:solidFill>
                  <a:schemeClr val="accent2"/>
                </a:solidFill>
                <a:cs typeface="OPPOSans M" panose="00020600040101010101" charset="-122"/>
              </a:rPr>
              <a:t>ARCHITECTURE</a:t>
            </a:r>
            <a:endParaRPr lang="en-IN" altLang="en-US" sz="4400" dirty="0">
              <a:solidFill>
                <a:schemeClr val="accent2"/>
              </a:solidFill>
              <a:cs typeface="OPPOSans M" panose="00020600040101010101" charset="-122"/>
            </a:endParaRPr>
          </a:p>
        </p:txBody>
      </p:sp>
      <p:sp>
        <p:nvSpPr>
          <p:cNvPr id="8" name="矩形 7"/>
          <p:cNvSpPr/>
          <p:nvPr/>
        </p:nvSpPr>
        <p:spPr>
          <a:xfrm>
            <a:off x="1724025" y="0"/>
            <a:ext cx="3095626" cy="599425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OPPOSans M" panose="00020600040101010101" charset="-122"/>
            </a:endParaRPr>
          </a:p>
        </p:txBody>
      </p:sp>
      <p:sp>
        <p:nvSpPr>
          <p:cNvPr id="4" name="文本框 3"/>
          <p:cNvSpPr txBox="1"/>
          <p:nvPr/>
        </p:nvSpPr>
        <p:spPr>
          <a:xfrm>
            <a:off x="1800224" y="3416300"/>
            <a:ext cx="2905126" cy="2123658"/>
          </a:xfrm>
          <a:prstGeom prst="rect">
            <a:avLst/>
          </a:prstGeom>
          <a:noFill/>
        </p:spPr>
        <p:txBody>
          <a:bodyPr wrap="square" lIns="0" tIns="0" rIns="0" bIns="0">
            <a:spAutoFit/>
          </a:bodyPr>
          <a:lstStyle>
            <a:defPPr>
              <a:defRPr lang="en-US"/>
            </a:defPPr>
            <a:lvl1pPr algn="ctr">
              <a:defRPr sz="4000">
                <a:gradFill flip="none" rotWithShape="1">
                  <a:gsLst>
                    <a:gs pos="14000">
                      <a:schemeClr val="accent1"/>
                    </a:gs>
                    <a:gs pos="50000">
                      <a:schemeClr val="accent2"/>
                    </a:gs>
                    <a:gs pos="0">
                      <a:schemeClr val="accent2"/>
                    </a:gs>
                    <a:gs pos="99489">
                      <a:schemeClr val="accent2"/>
                    </a:gs>
                    <a:gs pos="39000">
                      <a:srgbClr val="1467BF"/>
                    </a:gs>
                    <a:gs pos="64000">
                      <a:srgbClr val="1469C0"/>
                    </a:gs>
                    <a:gs pos="87000">
                      <a:schemeClr val="accent1"/>
                    </a:gs>
                  </a:gsLst>
                  <a:lin ang="8100000" scaled="1"/>
                  <a:tileRect/>
                </a:gradFill>
                <a:effectLst/>
                <a:latin typeface="+mj-lt"/>
              </a:defRPr>
            </a:lvl1pPr>
          </a:lstStyle>
          <a:p>
            <a:r>
              <a:rPr lang="en-US" altLang="zh-CN" sz="13800" dirty="0">
                <a:solidFill>
                  <a:schemeClr val="bg1"/>
                </a:solidFill>
                <a:cs typeface="OPPOSans M" panose="00020600040101010101" charset="-122"/>
              </a:rPr>
              <a:t>03</a:t>
            </a:r>
            <a:endParaRPr lang="en-US" altLang="zh-CN" sz="13800" dirty="0">
              <a:solidFill>
                <a:schemeClr val="bg1"/>
              </a:solidFill>
              <a:cs typeface="OPPOSans M" panose="00020600040101010101" charset="-122"/>
            </a:endParaRPr>
          </a:p>
        </p:txBody>
      </p:sp>
      <p:cxnSp>
        <p:nvCxnSpPr>
          <p:cNvPr id="16" name="直接箭头连接符 15"/>
          <p:cNvCxnSpPr/>
          <p:nvPr/>
        </p:nvCxnSpPr>
        <p:spPr>
          <a:xfrm>
            <a:off x="2590346" y="734068"/>
            <a:ext cx="0" cy="2345682"/>
          </a:xfrm>
          <a:prstGeom prst="straightConnector1">
            <a:avLst/>
          </a:prstGeom>
          <a:ln w="34925" cap="sq">
            <a:solidFill>
              <a:schemeClr val="bg1"/>
            </a:solidFill>
            <a:miter lim="800000"/>
            <a:tailEnd type="stealth" w="lg" len="lg"/>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p:nvPr/>
        </p:nvCxnSpPr>
        <p:spPr>
          <a:xfrm>
            <a:off x="1753846" y="5949533"/>
            <a:ext cx="3024000" cy="0"/>
          </a:xfrm>
          <a:prstGeom prst="straightConnector1">
            <a:avLst/>
          </a:prstGeom>
          <a:ln w="73025" cap="sq">
            <a:solidFill>
              <a:schemeClr val="bg1"/>
            </a:solidFill>
            <a:round/>
            <a:tailEnd type="none" w="lg" len="lg"/>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Round Diagonal Corner Rectangle 1"/>
          <p:cNvSpPr/>
          <p:nvPr/>
        </p:nvSpPr>
        <p:spPr>
          <a:xfrm>
            <a:off x="809625" y="2880995"/>
            <a:ext cx="1905000" cy="874395"/>
          </a:xfrm>
          <a:prstGeom prst="round2DiagRect">
            <a:avLst/>
          </a:prstGeom>
          <a:solidFill>
            <a:schemeClr val="accent2"/>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cxnSp>
        <p:nvCxnSpPr>
          <p:cNvPr id="3" name="Curved Connector 2"/>
          <p:cNvCxnSpPr/>
          <p:nvPr/>
        </p:nvCxnSpPr>
        <p:spPr>
          <a:xfrm flipV="1">
            <a:off x="2881630" y="1282065"/>
            <a:ext cx="1988185" cy="1830705"/>
          </a:xfrm>
          <a:prstGeom prst="curvedConnector3">
            <a:avLst>
              <a:gd name="adj1" fmla="val 50016"/>
            </a:avLst>
          </a:prstGeom>
          <a:ln>
            <a:headEnd type="arrow"/>
            <a:tailEnd type="arrow"/>
          </a:ln>
        </p:spPr>
        <p:style>
          <a:lnRef idx="2">
            <a:schemeClr val="accent1"/>
          </a:lnRef>
          <a:fillRef idx="0">
            <a:srgbClr val="FFFFFF"/>
          </a:fillRef>
          <a:effectRef idx="0">
            <a:srgbClr val="FFFFFF"/>
          </a:effectRef>
          <a:fontRef idx="minor">
            <a:schemeClr val="tx1"/>
          </a:fontRef>
        </p:style>
      </p:cxnSp>
      <p:cxnSp>
        <p:nvCxnSpPr>
          <p:cNvPr id="8" name="Curved Connector 7"/>
          <p:cNvCxnSpPr/>
          <p:nvPr/>
        </p:nvCxnSpPr>
        <p:spPr>
          <a:xfrm flipV="1">
            <a:off x="2714625" y="1123950"/>
            <a:ext cx="2734945" cy="1914525"/>
          </a:xfrm>
          <a:prstGeom prst="curvedConnector3">
            <a:avLst>
              <a:gd name="adj1" fmla="val 49616"/>
            </a:avLst>
          </a:prstGeom>
          <a:ln w="31750" cap="sq" cmpd="dbl">
            <a:solidFill>
              <a:prstClr val="black"/>
            </a:solidFill>
            <a:round/>
            <a:headEnd type="arrow" w="med" len="med"/>
            <a:tailEnd type="arrow" w="med" len="med"/>
          </a:ln>
        </p:spPr>
        <p:style>
          <a:lnRef idx="0">
            <a:srgbClr val="FFFFFF"/>
          </a:lnRef>
          <a:fillRef idx="0">
            <a:srgbClr val="FFFFFF"/>
          </a:fillRef>
          <a:effectRef idx="0">
            <a:srgbClr val="FFFFFF"/>
          </a:effectRef>
          <a:fontRef idx="minor">
            <a:schemeClr val="tx1"/>
          </a:fontRef>
        </p:style>
      </p:cxnSp>
      <p:cxnSp>
        <p:nvCxnSpPr>
          <p:cNvPr id="10" name="Curved Connector 9"/>
          <p:cNvCxnSpPr/>
          <p:nvPr/>
        </p:nvCxnSpPr>
        <p:spPr>
          <a:xfrm>
            <a:off x="2714625" y="3512185"/>
            <a:ext cx="2860040" cy="1998980"/>
          </a:xfrm>
          <a:prstGeom prst="curvedConnector3">
            <a:avLst>
              <a:gd name="adj1" fmla="val 50022"/>
            </a:avLst>
          </a:prstGeom>
          <a:ln w="31750" cap="sq" cmpd="dbl">
            <a:solidFill>
              <a:prstClr val="black"/>
            </a:solidFill>
            <a:round/>
            <a:headEnd type="arrow" w="med" len="med"/>
            <a:tailEnd type="arrow" w="med" len="med"/>
          </a:ln>
        </p:spPr>
        <p:style>
          <a:lnRef idx="0">
            <a:srgbClr val="FFFFFF"/>
          </a:lnRef>
          <a:fillRef idx="0">
            <a:srgbClr val="FFFFFF"/>
          </a:fillRef>
          <a:effectRef idx="0">
            <a:srgbClr val="FFFFFF"/>
          </a:effectRef>
          <a:fontRef idx="minor">
            <a:schemeClr val="tx1"/>
          </a:fontRef>
        </p:style>
      </p:cxnSp>
      <p:cxnSp>
        <p:nvCxnSpPr>
          <p:cNvPr id="12" name="Elbow Connector 11"/>
          <p:cNvCxnSpPr/>
          <p:nvPr/>
        </p:nvCxnSpPr>
        <p:spPr>
          <a:xfrm>
            <a:off x="2714625" y="3259455"/>
            <a:ext cx="2849880" cy="10795"/>
          </a:xfrm>
          <a:prstGeom prst="bentConnector3">
            <a:avLst>
              <a:gd name="adj1" fmla="val 50022"/>
            </a:avLst>
          </a:prstGeom>
          <a:ln w="31750" cap="sq" cmpd="dbl">
            <a:solidFill>
              <a:prstClr val="black"/>
            </a:solidFill>
            <a:round/>
            <a:headEnd type="arrow" w="med" len="med"/>
            <a:tailEnd type="arrow" w="med" len="med"/>
          </a:ln>
        </p:spPr>
        <p:style>
          <a:lnRef idx="0">
            <a:srgbClr val="FFFFFF"/>
          </a:lnRef>
          <a:fillRef idx="0">
            <a:srgbClr val="FFFFFF"/>
          </a:fillRef>
          <a:effectRef idx="0">
            <a:srgbClr val="FFFFFF"/>
          </a:effectRef>
          <a:fontRef idx="minor">
            <a:schemeClr val="tx1"/>
          </a:fontRef>
        </p:style>
      </p:cxnSp>
      <p:sp>
        <p:nvSpPr>
          <p:cNvPr id="13" name="Text Box 12"/>
          <p:cNvSpPr txBox="1"/>
          <p:nvPr/>
        </p:nvSpPr>
        <p:spPr>
          <a:xfrm>
            <a:off x="1104900" y="2964815"/>
            <a:ext cx="3486150" cy="706755"/>
          </a:xfrm>
          <a:prstGeom prst="rect">
            <a:avLst/>
          </a:prstGeom>
          <a:noFill/>
        </p:spPr>
        <p:txBody>
          <a:bodyPr wrap="square" rtlCol="0">
            <a:spAutoFit/>
          </a:bodyPr>
          <a:p>
            <a:r>
              <a:rPr lang="en-IN" altLang="en-US" sz="2000">
                <a:latin typeface="Bahnschrift" panose="020B0502040204020203" charset="0"/>
                <a:cs typeface="Bahnschrift" panose="020B0502040204020203" charset="0"/>
              </a:rPr>
              <a:t>Training</a:t>
            </a:r>
            <a:endParaRPr lang="en-IN" altLang="en-US" sz="2000">
              <a:latin typeface="Bahnschrift" panose="020B0502040204020203" charset="0"/>
              <a:cs typeface="Bahnschrift" panose="020B0502040204020203" charset="0"/>
            </a:endParaRPr>
          </a:p>
          <a:p>
            <a:r>
              <a:rPr lang="en-IN" altLang="en-US" sz="2000">
                <a:latin typeface="Bahnschrift" panose="020B0502040204020203" charset="0"/>
                <a:cs typeface="Bahnschrift" panose="020B0502040204020203" charset="0"/>
              </a:rPr>
              <a:t>Pipeline</a:t>
            </a:r>
            <a:endParaRPr lang="en-IN" altLang="en-US" sz="2000">
              <a:latin typeface="Bahnschrift" panose="020B0502040204020203" charset="0"/>
              <a:cs typeface="Bahnschrift" panose="020B0502040204020203" charset="0"/>
            </a:endParaRPr>
          </a:p>
        </p:txBody>
      </p:sp>
      <p:sp>
        <p:nvSpPr>
          <p:cNvPr id="14" name="Round Diagonal Corner Rectangle 13"/>
          <p:cNvSpPr/>
          <p:nvPr/>
        </p:nvSpPr>
        <p:spPr>
          <a:xfrm>
            <a:off x="5574665" y="94615"/>
            <a:ext cx="5227955" cy="1724025"/>
          </a:xfrm>
          <a:prstGeom prst="round2DiagRect">
            <a:avLst/>
          </a:prstGeom>
          <a:solidFill>
            <a:schemeClr val="accent2"/>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5" name="Round Diagonal Corner Rectangle 14"/>
          <p:cNvSpPr/>
          <p:nvPr/>
        </p:nvSpPr>
        <p:spPr>
          <a:xfrm>
            <a:off x="5701665" y="2313940"/>
            <a:ext cx="5227955" cy="1819275"/>
          </a:xfrm>
          <a:prstGeom prst="round2DiagRect">
            <a:avLst/>
          </a:prstGeom>
          <a:solidFill>
            <a:schemeClr val="accent2"/>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6" name="Round Diagonal Corner Rectangle 15"/>
          <p:cNvSpPr/>
          <p:nvPr/>
        </p:nvSpPr>
        <p:spPr>
          <a:xfrm>
            <a:off x="5701665" y="4628515"/>
            <a:ext cx="5227955" cy="1850390"/>
          </a:xfrm>
          <a:prstGeom prst="round2DiagRect">
            <a:avLst/>
          </a:prstGeom>
          <a:solidFill>
            <a:schemeClr val="accent2"/>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7" name="Text Box 16"/>
          <p:cNvSpPr txBox="1"/>
          <p:nvPr/>
        </p:nvSpPr>
        <p:spPr>
          <a:xfrm>
            <a:off x="5701665" y="365760"/>
            <a:ext cx="5010150" cy="990600"/>
          </a:xfrm>
          <a:prstGeom prst="rect">
            <a:avLst/>
          </a:prstGeom>
          <a:noFill/>
        </p:spPr>
        <p:txBody>
          <a:bodyPr wrap="square" rtlCol="0">
            <a:noAutofit/>
          </a:bodyPr>
          <a:p>
            <a:r>
              <a:rPr lang="en-IN" altLang="en-US"/>
              <a:t>Data Ingestion:</a:t>
            </a:r>
            <a:endParaRPr lang="en-IN" altLang="en-US"/>
          </a:p>
          <a:p>
            <a:r>
              <a:rPr lang="en-IN" altLang="en-US" sz="1000"/>
              <a:t>DataIngestion class that reads data from a preprocessed CSV file, processes it, and saves it to a local folder. It utilizes a DataIngestionConfig data class for configuration management and handles exceptions using a custom exception class. The code demonstrates a structured approach to data ingestion, logging, and error handling in a Python application.</a:t>
            </a:r>
            <a:endParaRPr lang="en-IN" altLang="en-US" sz="1000"/>
          </a:p>
        </p:txBody>
      </p:sp>
      <p:sp>
        <p:nvSpPr>
          <p:cNvPr id="18" name="Text Box 17"/>
          <p:cNvSpPr txBox="1"/>
          <p:nvPr/>
        </p:nvSpPr>
        <p:spPr>
          <a:xfrm>
            <a:off x="5783580" y="2607945"/>
            <a:ext cx="5018405" cy="1284605"/>
          </a:xfrm>
          <a:prstGeom prst="rect">
            <a:avLst/>
          </a:prstGeom>
          <a:noFill/>
        </p:spPr>
        <p:txBody>
          <a:bodyPr wrap="square" rtlCol="0">
            <a:noAutofit/>
          </a:bodyPr>
          <a:p>
            <a:r>
              <a:rPr lang="en-IN" altLang="en-US"/>
              <a:t>Data Transformation:</a:t>
            </a:r>
            <a:endParaRPr lang="en-IN" altLang="en-US"/>
          </a:p>
          <a:p>
            <a:r>
              <a:rPr lang="en-IN" altLang="en-US" sz="900"/>
              <a:t>TF-IDF (Term Frequency-Inverse Document Frequency) is a technique in natural language processing that transforms text data into numerical vectors. It calculates the importance of each word in a document relative to a collection of documents, assigning higher scores to words that are frequent in the document but rare across documents. This method is widely used for text analysis tasks, such as document clustering and information retrieval, enabling efficient and meaningful analysis of textual data.</a:t>
            </a:r>
            <a:endParaRPr lang="en-IN" altLang="en-US" sz="900"/>
          </a:p>
        </p:txBody>
      </p:sp>
      <p:sp>
        <p:nvSpPr>
          <p:cNvPr id="19" name="Text Box 18"/>
          <p:cNvSpPr txBox="1"/>
          <p:nvPr/>
        </p:nvSpPr>
        <p:spPr>
          <a:xfrm>
            <a:off x="5783580" y="4817110"/>
            <a:ext cx="4928870" cy="1356995"/>
          </a:xfrm>
          <a:prstGeom prst="rect">
            <a:avLst/>
          </a:prstGeom>
          <a:noFill/>
        </p:spPr>
        <p:txBody>
          <a:bodyPr wrap="square" rtlCol="0">
            <a:noAutofit/>
          </a:bodyPr>
          <a:p>
            <a:r>
              <a:rPr lang="en-IN" altLang="en-US"/>
              <a:t>Model Training:</a:t>
            </a:r>
            <a:endParaRPr lang="en-IN" altLang="en-US"/>
          </a:p>
          <a:p>
            <a:r>
              <a:rPr lang="en-IN" altLang="en-US" sz="1000"/>
              <a:t>ModelTrainer class that reads a CSV file containing book descriptions, preprocesses the text data using TF-IDF vectorization, and trains a Nearest Neighbors (KNN) model. The TF-IDF vectorizer transforms text into numerical vectors, while the KNN model is trained for text similarity. The trained models are saved as pickle files. The class handles exceptions and logging, demonstrating a structured approach to text data preprocessing and machine learning model training for book recommendation systems.</a:t>
            </a:r>
            <a:endParaRPr lang="en-IN" altLang="en-US" sz="1000"/>
          </a:p>
          <a:p>
            <a:endParaRPr lang="en-IN" altLang="en-US"/>
          </a:p>
          <a:p>
            <a:endParaRPr lang="en-IN" altLang="en-US"/>
          </a:p>
          <a:p>
            <a:endParaRPr lang="en-IN" altLang="en-US"/>
          </a:p>
          <a:p>
            <a:endParaRPr lang="en-IN" altLang="en-US"/>
          </a:p>
          <a:p>
            <a:endParaRPr lang="en-I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1" name="文本框 5"/>
          <p:cNvSpPr txBox="1"/>
          <p:nvPr/>
        </p:nvSpPr>
        <p:spPr>
          <a:xfrm>
            <a:off x="1198880" y="327025"/>
            <a:ext cx="9276080" cy="535305"/>
          </a:xfrm>
          <a:prstGeom prst="rect">
            <a:avLst/>
          </a:prstGeom>
          <a:noFill/>
        </p:spPr>
        <p:txBody>
          <a:bodyPr wrap="square" lIns="0" tIns="0" rIns="0" bIns="0">
            <a:noAutofit/>
          </a:bodyPr>
          <a:lstStyle/>
          <a:p>
            <a:pPr algn="ctr"/>
            <a:r>
              <a:rPr lang="en-IN" altLang="en-US" sz="2800" dirty="0">
                <a:solidFill>
                  <a:schemeClr val="accent2"/>
                </a:solidFill>
                <a:effectLst/>
                <a:latin typeface="+mj-lt"/>
                <a:cs typeface="OPPOSans M" panose="00020600040101010101" charset="-122"/>
              </a:rPr>
              <a:t>WORK FLOW</a:t>
            </a:r>
            <a:endParaRPr lang="en-IN" altLang="en-US" sz="2800" dirty="0">
              <a:solidFill>
                <a:schemeClr val="accent2"/>
              </a:solidFill>
              <a:effectLst/>
              <a:latin typeface="+mj-lt"/>
              <a:cs typeface="OPPOSans M" panose="00020600040101010101" charset="-122"/>
            </a:endParaRPr>
          </a:p>
        </p:txBody>
      </p:sp>
      <p:sp>
        <p:nvSpPr>
          <p:cNvPr id="36" name="Round Diagonal Corner Rectangle 35"/>
          <p:cNvSpPr/>
          <p:nvPr/>
        </p:nvSpPr>
        <p:spPr>
          <a:xfrm>
            <a:off x="1346200" y="1324610"/>
            <a:ext cx="1651635" cy="589280"/>
          </a:xfrm>
          <a:prstGeom prst="round2DiagRect">
            <a:avLst/>
          </a:prstGeom>
          <a:solidFill>
            <a:schemeClr val="accent2">
              <a:lumMod val="60000"/>
              <a:lumOff val="4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37" name="Round Diagonal Corner Rectangle 36"/>
          <p:cNvSpPr/>
          <p:nvPr/>
        </p:nvSpPr>
        <p:spPr>
          <a:xfrm>
            <a:off x="3871595" y="1324610"/>
            <a:ext cx="1651635" cy="589280"/>
          </a:xfrm>
          <a:prstGeom prst="round2DiagRect">
            <a:avLst/>
          </a:prstGeom>
          <a:solidFill>
            <a:schemeClr val="accent2">
              <a:lumMod val="60000"/>
              <a:lumOff val="4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38" name="Round Diagonal Corner Rectangle 37"/>
          <p:cNvSpPr/>
          <p:nvPr/>
        </p:nvSpPr>
        <p:spPr>
          <a:xfrm>
            <a:off x="6396990" y="1324610"/>
            <a:ext cx="1651635" cy="589280"/>
          </a:xfrm>
          <a:prstGeom prst="round2DiagRect">
            <a:avLst/>
          </a:prstGeom>
          <a:solidFill>
            <a:schemeClr val="accent2">
              <a:lumMod val="60000"/>
              <a:lumOff val="4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39" name="Round Diagonal Corner Rectangle 38"/>
          <p:cNvSpPr/>
          <p:nvPr/>
        </p:nvSpPr>
        <p:spPr>
          <a:xfrm>
            <a:off x="8922385" y="1324610"/>
            <a:ext cx="1651635" cy="589280"/>
          </a:xfrm>
          <a:prstGeom prst="round2DiagRect">
            <a:avLst/>
          </a:prstGeom>
          <a:solidFill>
            <a:schemeClr val="accent2">
              <a:lumMod val="60000"/>
              <a:lumOff val="4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cxnSp>
        <p:nvCxnSpPr>
          <p:cNvPr id="40" name="Straight Arrow Connector 39"/>
          <p:cNvCxnSpPr>
            <a:stCxn id="36" idx="0"/>
          </p:cNvCxnSpPr>
          <p:nvPr/>
        </p:nvCxnSpPr>
        <p:spPr>
          <a:xfrm>
            <a:off x="2997835" y="1619250"/>
            <a:ext cx="809625" cy="20955"/>
          </a:xfrm>
          <a:prstGeom prst="straightConnector1">
            <a:avLst/>
          </a:prstGeom>
          <a:ln w="31750" cap="sq" cmpd="dbl">
            <a:solidFill>
              <a:schemeClr val="accent3"/>
            </a:solidFill>
            <a:round/>
            <a:tailEnd type="arrow" w="med" len="med"/>
          </a:ln>
        </p:spPr>
        <p:style>
          <a:lnRef idx="0">
            <a:srgbClr val="FFFFFF"/>
          </a:lnRef>
          <a:fillRef idx="0">
            <a:srgbClr val="FFFFFF"/>
          </a:fillRef>
          <a:effectRef idx="0">
            <a:srgbClr val="FFFFFF"/>
          </a:effectRef>
          <a:fontRef idx="minor">
            <a:schemeClr val="tx1"/>
          </a:fontRef>
        </p:style>
      </p:cxnSp>
      <p:cxnSp>
        <p:nvCxnSpPr>
          <p:cNvPr id="41" name="Straight Arrow Connector 40"/>
          <p:cNvCxnSpPr/>
          <p:nvPr/>
        </p:nvCxnSpPr>
        <p:spPr>
          <a:xfrm>
            <a:off x="5587365" y="1640205"/>
            <a:ext cx="809625" cy="20955"/>
          </a:xfrm>
          <a:prstGeom prst="straightConnector1">
            <a:avLst/>
          </a:prstGeom>
          <a:ln w="31750" cap="sq" cmpd="dbl">
            <a:solidFill>
              <a:schemeClr val="accent3"/>
            </a:solidFill>
            <a:round/>
            <a:tailEnd type="arrow" w="med" len="med"/>
          </a:ln>
        </p:spPr>
        <p:style>
          <a:lnRef idx="0">
            <a:srgbClr val="FFFFFF"/>
          </a:lnRef>
          <a:fillRef idx="0">
            <a:srgbClr val="FFFFFF"/>
          </a:fillRef>
          <a:effectRef idx="0">
            <a:srgbClr val="FFFFFF"/>
          </a:effectRef>
          <a:fontRef idx="minor">
            <a:schemeClr val="tx1"/>
          </a:fontRef>
        </p:style>
      </p:cxnSp>
      <p:sp>
        <p:nvSpPr>
          <p:cNvPr id="94" name="Round Diagonal Corner Rectangle 93"/>
          <p:cNvSpPr/>
          <p:nvPr/>
        </p:nvSpPr>
        <p:spPr>
          <a:xfrm>
            <a:off x="1346200" y="2430145"/>
            <a:ext cx="1651635" cy="589280"/>
          </a:xfrm>
          <a:prstGeom prst="round2DiagRect">
            <a:avLst/>
          </a:prstGeom>
          <a:solidFill>
            <a:schemeClr val="accent2">
              <a:lumMod val="60000"/>
              <a:lumOff val="4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95" name="Round Diagonal Corner Rectangle 94"/>
          <p:cNvSpPr/>
          <p:nvPr/>
        </p:nvSpPr>
        <p:spPr>
          <a:xfrm>
            <a:off x="3871595" y="2430145"/>
            <a:ext cx="1651635" cy="589280"/>
          </a:xfrm>
          <a:prstGeom prst="round2DiagRect">
            <a:avLst/>
          </a:prstGeom>
          <a:solidFill>
            <a:schemeClr val="accent2">
              <a:lumMod val="60000"/>
              <a:lumOff val="4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96" name="Round Diagonal Corner Rectangle 95"/>
          <p:cNvSpPr/>
          <p:nvPr/>
        </p:nvSpPr>
        <p:spPr>
          <a:xfrm>
            <a:off x="6396990" y="2430145"/>
            <a:ext cx="1651635" cy="589280"/>
          </a:xfrm>
          <a:prstGeom prst="round2DiagRect">
            <a:avLst/>
          </a:prstGeom>
          <a:solidFill>
            <a:schemeClr val="accent2">
              <a:lumMod val="60000"/>
              <a:lumOff val="4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97" name="Round Diagonal Corner Rectangle 96"/>
          <p:cNvSpPr/>
          <p:nvPr/>
        </p:nvSpPr>
        <p:spPr>
          <a:xfrm>
            <a:off x="8922385" y="2430145"/>
            <a:ext cx="1651635" cy="589280"/>
          </a:xfrm>
          <a:prstGeom prst="round2DiagRect">
            <a:avLst/>
          </a:prstGeom>
          <a:solidFill>
            <a:schemeClr val="accent2">
              <a:lumMod val="60000"/>
              <a:lumOff val="4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cxnSp>
        <p:nvCxnSpPr>
          <p:cNvPr id="98" name="Straight Arrow Connector 97"/>
          <p:cNvCxnSpPr>
            <a:stCxn id="94" idx="0"/>
          </p:cNvCxnSpPr>
          <p:nvPr/>
        </p:nvCxnSpPr>
        <p:spPr>
          <a:xfrm>
            <a:off x="2997835" y="2724785"/>
            <a:ext cx="809625" cy="20955"/>
          </a:xfrm>
          <a:prstGeom prst="straightConnector1">
            <a:avLst/>
          </a:prstGeom>
          <a:ln w="31750" cap="sq" cmpd="dbl">
            <a:solidFill>
              <a:schemeClr val="accent3"/>
            </a:solidFill>
            <a:round/>
            <a:tailEnd type="arrow" w="med" len="med"/>
          </a:ln>
        </p:spPr>
        <p:style>
          <a:lnRef idx="0">
            <a:srgbClr val="FFFFFF"/>
          </a:lnRef>
          <a:fillRef idx="0">
            <a:srgbClr val="FFFFFF"/>
          </a:fillRef>
          <a:effectRef idx="0">
            <a:srgbClr val="FFFFFF"/>
          </a:effectRef>
          <a:fontRef idx="minor">
            <a:schemeClr val="tx1"/>
          </a:fontRef>
        </p:style>
      </p:cxnSp>
      <p:cxnSp>
        <p:nvCxnSpPr>
          <p:cNvPr id="99" name="Straight Arrow Connector 98"/>
          <p:cNvCxnSpPr/>
          <p:nvPr/>
        </p:nvCxnSpPr>
        <p:spPr>
          <a:xfrm>
            <a:off x="5587365" y="2745740"/>
            <a:ext cx="809625" cy="20955"/>
          </a:xfrm>
          <a:prstGeom prst="straightConnector1">
            <a:avLst/>
          </a:prstGeom>
          <a:ln w="31750" cap="sq" cmpd="dbl">
            <a:solidFill>
              <a:schemeClr val="accent3"/>
            </a:solidFill>
            <a:round/>
            <a:tailEnd type="arrow" w="med" len="med"/>
          </a:ln>
        </p:spPr>
        <p:style>
          <a:lnRef idx="0">
            <a:srgbClr val="FFFFFF"/>
          </a:lnRef>
          <a:fillRef idx="0">
            <a:srgbClr val="FFFFFF"/>
          </a:fillRef>
          <a:effectRef idx="0">
            <a:srgbClr val="FFFFFF"/>
          </a:effectRef>
          <a:fontRef idx="minor">
            <a:schemeClr val="tx1"/>
          </a:fontRef>
        </p:style>
      </p:cxnSp>
      <p:cxnSp>
        <p:nvCxnSpPr>
          <p:cNvPr id="100" name="Straight Arrow Connector 99"/>
          <p:cNvCxnSpPr/>
          <p:nvPr/>
        </p:nvCxnSpPr>
        <p:spPr>
          <a:xfrm>
            <a:off x="8131810" y="2724785"/>
            <a:ext cx="809625" cy="20955"/>
          </a:xfrm>
          <a:prstGeom prst="straightConnector1">
            <a:avLst/>
          </a:prstGeom>
          <a:ln w="31750" cap="sq" cmpd="dbl">
            <a:solidFill>
              <a:schemeClr val="accent3"/>
            </a:solidFill>
            <a:round/>
            <a:tailEnd type="arrow" w="med" len="med"/>
          </a:ln>
        </p:spPr>
        <p:style>
          <a:lnRef idx="0">
            <a:srgbClr val="FFFFFF"/>
          </a:lnRef>
          <a:fillRef idx="0">
            <a:srgbClr val="FFFFFF"/>
          </a:fillRef>
          <a:effectRef idx="0">
            <a:srgbClr val="FFFFFF"/>
          </a:effectRef>
          <a:fontRef idx="minor">
            <a:schemeClr val="tx1"/>
          </a:fontRef>
        </p:style>
      </p:cxnSp>
      <p:sp>
        <p:nvSpPr>
          <p:cNvPr id="101" name="Round Diagonal Corner Rectangle 100"/>
          <p:cNvSpPr/>
          <p:nvPr/>
        </p:nvSpPr>
        <p:spPr>
          <a:xfrm>
            <a:off x="1346200" y="3408680"/>
            <a:ext cx="1651635" cy="589280"/>
          </a:xfrm>
          <a:prstGeom prst="round2DiagRect">
            <a:avLst/>
          </a:prstGeom>
          <a:solidFill>
            <a:schemeClr val="accent2">
              <a:lumMod val="60000"/>
              <a:lumOff val="4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02" name="Round Diagonal Corner Rectangle 101"/>
          <p:cNvSpPr/>
          <p:nvPr/>
        </p:nvSpPr>
        <p:spPr>
          <a:xfrm>
            <a:off x="3871595" y="3408680"/>
            <a:ext cx="1651635" cy="589280"/>
          </a:xfrm>
          <a:prstGeom prst="round2DiagRect">
            <a:avLst/>
          </a:prstGeom>
          <a:solidFill>
            <a:schemeClr val="accent2">
              <a:lumMod val="60000"/>
              <a:lumOff val="4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03" name="Round Diagonal Corner Rectangle 102"/>
          <p:cNvSpPr/>
          <p:nvPr/>
        </p:nvSpPr>
        <p:spPr>
          <a:xfrm>
            <a:off x="6396990" y="3408680"/>
            <a:ext cx="1651635" cy="589280"/>
          </a:xfrm>
          <a:prstGeom prst="round2DiagRect">
            <a:avLst/>
          </a:prstGeom>
          <a:solidFill>
            <a:schemeClr val="accent2">
              <a:lumMod val="60000"/>
              <a:lumOff val="4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04" name="Round Diagonal Corner Rectangle 103"/>
          <p:cNvSpPr/>
          <p:nvPr/>
        </p:nvSpPr>
        <p:spPr>
          <a:xfrm>
            <a:off x="8922385" y="3408680"/>
            <a:ext cx="1651635" cy="589280"/>
          </a:xfrm>
          <a:prstGeom prst="round2DiagRect">
            <a:avLst/>
          </a:prstGeom>
          <a:solidFill>
            <a:schemeClr val="accent2">
              <a:lumMod val="60000"/>
              <a:lumOff val="4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cxnSp>
        <p:nvCxnSpPr>
          <p:cNvPr id="105" name="Straight Arrow Connector 104"/>
          <p:cNvCxnSpPr>
            <a:stCxn id="101" idx="0"/>
          </p:cNvCxnSpPr>
          <p:nvPr/>
        </p:nvCxnSpPr>
        <p:spPr>
          <a:xfrm>
            <a:off x="2997835" y="3703320"/>
            <a:ext cx="809625" cy="20955"/>
          </a:xfrm>
          <a:prstGeom prst="straightConnector1">
            <a:avLst/>
          </a:prstGeom>
          <a:ln w="31750" cap="sq" cmpd="dbl">
            <a:solidFill>
              <a:schemeClr val="accent3"/>
            </a:solidFill>
            <a:round/>
            <a:tailEnd type="arrow" w="med" len="med"/>
          </a:ln>
        </p:spPr>
        <p:style>
          <a:lnRef idx="0">
            <a:srgbClr val="FFFFFF"/>
          </a:lnRef>
          <a:fillRef idx="0">
            <a:srgbClr val="FFFFFF"/>
          </a:fillRef>
          <a:effectRef idx="0">
            <a:srgbClr val="FFFFFF"/>
          </a:effectRef>
          <a:fontRef idx="minor">
            <a:schemeClr val="tx1"/>
          </a:fontRef>
        </p:style>
      </p:cxnSp>
      <p:cxnSp>
        <p:nvCxnSpPr>
          <p:cNvPr id="106" name="Straight Arrow Connector 105"/>
          <p:cNvCxnSpPr/>
          <p:nvPr/>
        </p:nvCxnSpPr>
        <p:spPr>
          <a:xfrm>
            <a:off x="5587365" y="3724275"/>
            <a:ext cx="809625" cy="20955"/>
          </a:xfrm>
          <a:prstGeom prst="straightConnector1">
            <a:avLst/>
          </a:prstGeom>
          <a:ln w="31750" cap="sq" cmpd="dbl">
            <a:solidFill>
              <a:schemeClr val="accent3"/>
            </a:solidFill>
            <a:round/>
            <a:tailEnd type="arrow" w="med" len="med"/>
          </a:ln>
        </p:spPr>
        <p:style>
          <a:lnRef idx="0">
            <a:srgbClr val="FFFFFF"/>
          </a:lnRef>
          <a:fillRef idx="0">
            <a:srgbClr val="FFFFFF"/>
          </a:fillRef>
          <a:effectRef idx="0">
            <a:srgbClr val="FFFFFF"/>
          </a:effectRef>
          <a:fontRef idx="minor">
            <a:schemeClr val="tx1"/>
          </a:fontRef>
        </p:style>
      </p:cxnSp>
      <p:cxnSp>
        <p:nvCxnSpPr>
          <p:cNvPr id="107" name="Straight Arrow Connector 106"/>
          <p:cNvCxnSpPr/>
          <p:nvPr/>
        </p:nvCxnSpPr>
        <p:spPr>
          <a:xfrm>
            <a:off x="8131810" y="3703320"/>
            <a:ext cx="809625" cy="20955"/>
          </a:xfrm>
          <a:prstGeom prst="straightConnector1">
            <a:avLst/>
          </a:prstGeom>
          <a:ln w="31750" cap="sq" cmpd="dbl">
            <a:solidFill>
              <a:schemeClr val="accent3"/>
            </a:solidFill>
            <a:round/>
            <a:tailEnd type="arrow" w="med" len="med"/>
          </a:ln>
        </p:spPr>
        <p:style>
          <a:lnRef idx="0">
            <a:srgbClr val="FFFFFF"/>
          </a:lnRef>
          <a:fillRef idx="0">
            <a:srgbClr val="FFFFFF"/>
          </a:fillRef>
          <a:effectRef idx="0">
            <a:srgbClr val="FFFFFF"/>
          </a:effectRef>
          <a:fontRef idx="minor">
            <a:schemeClr val="tx1"/>
          </a:fontRef>
        </p:style>
      </p:cxnSp>
      <p:sp>
        <p:nvSpPr>
          <p:cNvPr id="108" name="Round Diagonal Corner Rectangle 107"/>
          <p:cNvSpPr/>
          <p:nvPr/>
        </p:nvSpPr>
        <p:spPr>
          <a:xfrm>
            <a:off x="1346200" y="4387215"/>
            <a:ext cx="1651635" cy="589280"/>
          </a:xfrm>
          <a:prstGeom prst="round2DiagRect">
            <a:avLst/>
          </a:prstGeom>
          <a:solidFill>
            <a:schemeClr val="accent2">
              <a:lumMod val="60000"/>
              <a:lumOff val="4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09" name="Round Diagonal Corner Rectangle 108"/>
          <p:cNvSpPr/>
          <p:nvPr/>
        </p:nvSpPr>
        <p:spPr>
          <a:xfrm>
            <a:off x="3871595" y="4387215"/>
            <a:ext cx="1651635" cy="589280"/>
          </a:xfrm>
          <a:prstGeom prst="round2DiagRect">
            <a:avLst/>
          </a:prstGeom>
          <a:solidFill>
            <a:schemeClr val="accent2">
              <a:lumMod val="60000"/>
              <a:lumOff val="4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10" name="Round Diagonal Corner Rectangle 109"/>
          <p:cNvSpPr/>
          <p:nvPr/>
        </p:nvSpPr>
        <p:spPr>
          <a:xfrm>
            <a:off x="6396990" y="4387215"/>
            <a:ext cx="1651635" cy="589280"/>
          </a:xfrm>
          <a:prstGeom prst="round2DiagRect">
            <a:avLst/>
          </a:prstGeom>
          <a:solidFill>
            <a:schemeClr val="accent2">
              <a:lumMod val="60000"/>
              <a:lumOff val="4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11" name="Round Diagonal Corner Rectangle 110"/>
          <p:cNvSpPr/>
          <p:nvPr/>
        </p:nvSpPr>
        <p:spPr>
          <a:xfrm>
            <a:off x="8922385" y="4387215"/>
            <a:ext cx="1651635" cy="589280"/>
          </a:xfrm>
          <a:prstGeom prst="round2DiagRect">
            <a:avLst/>
          </a:prstGeom>
          <a:solidFill>
            <a:schemeClr val="accent2">
              <a:lumMod val="60000"/>
              <a:lumOff val="4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cxnSp>
        <p:nvCxnSpPr>
          <p:cNvPr id="112" name="Straight Arrow Connector 111"/>
          <p:cNvCxnSpPr>
            <a:stCxn id="108" idx="0"/>
          </p:cNvCxnSpPr>
          <p:nvPr/>
        </p:nvCxnSpPr>
        <p:spPr>
          <a:xfrm>
            <a:off x="2997835" y="4681855"/>
            <a:ext cx="809625" cy="20955"/>
          </a:xfrm>
          <a:prstGeom prst="straightConnector1">
            <a:avLst/>
          </a:prstGeom>
          <a:ln w="31750" cap="sq" cmpd="dbl">
            <a:solidFill>
              <a:schemeClr val="accent3"/>
            </a:solidFill>
            <a:round/>
            <a:tailEnd type="arrow" w="med" len="med"/>
          </a:ln>
        </p:spPr>
        <p:style>
          <a:lnRef idx="0">
            <a:srgbClr val="FFFFFF"/>
          </a:lnRef>
          <a:fillRef idx="0">
            <a:srgbClr val="FFFFFF"/>
          </a:fillRef>
          <a:effectRef idx="0">
            <a:srgbClr val="FFFFFF"/>
          </a:effectRef>
          <a:fontRef idx="minor">
            <a:schemeClr val="tx1"/>
          </a:fontRef>
        </p:style>
      </p:cxnSp>
      <p:cxnSp>
        <p:nvCxnSpPr>
          <p:cNvPr id="113" name="Straight Arrow Connector 112"/>
          <p:cNvCxnSpPr/>
          <p:nvPr/>
        </p:nvCxnSpPr>
        <p:spPr>
          <a:xfrm>
            <a:off x="5587365" y="4702810"/>
            <a:ext cx="809625" cy="20955"/>
          </a:xfrm>
          <a:prstGeom prst="straightConnector1">
            <a:avLst/>
          </a:prstGeom>
          <a:ln w="31750" cap="sq" cmpd="dbl">
            <a:solidFill>
              <a:schemeClr val="accent3"/>
            </a:solidFill>
            <a:round/>
            <a:tailEnd type="arrow" w="med" len="med"/>
          </a:ln>
        </p:spPr>
        <p:style>
          <a:lnRef idx="0">
            <a:srgbClr val="FFFFFF"/>
          </a:lnRef>
          <a:fillRef idx="0">
            <a:srgbClr val="FFFFFF"/>
          </a:fillRef>
          <a:effectRef idx="0">
            <a:srgbClr val="FFFFFF"/>
          </a:effectRef>
          <a:fontRef idx="minor">
            <a:schemeClr val="tx1"/>
          </a:fontRef>
        </p:style>
      </p:cxnSp>
      <p:cxnSp>
        <p:nvCxnSpPr>
          <p:cNvPr id="114" name="Straight Arrow Connector 113"/>
          <p:cNvCxnSpPr/>
          <p:nvPr/>
        </p:nvCxnSpPr>
        <p:spPr>
          <a:xfrm>
            <a:off x="8131810" y="4681855"/>
            <a:ext cx="809625" cy="20955"/>
          </a:xfrm>
          <a:prstGeom prst="straightConnector1">
            <a:avLst/>
          </a:prstGeom>
          <a:ln w="31750" cap="sq" cmpd="dbl">
            <a:solidFill>
              <a:schemeClr val="accent3"/>
            </a:solidFill>
            <a:round/>
            <a:tailEnd type="arrow" w="med" len="med"/>
          </a:ln>
        </p:spPr>
        <p:style>
          <a:lnRef idx="0">
            <a:srgbClr val="FFFFFF"/>
          </a:lnRef>
          <a:fillRef idx="0">
            <a:srgbClr val="FFFFFF"/>
          </a:fillRef>
          <a:effectRef idx="0">
            <a:srgbClr val="FFFFFF"/>
          </a:effectRef>
          <a:fontRef idx="minor">
            <a:schemeClr val="tx1"/>
          </a:fontRef>
        </p:style>
      </p:cxnSp>
      <p:sp>
        <p:nvSpPr>
          <p:cNvPr id="115" name="Round Diagonal Corner Rectangle 114"/>
          <p:cNvSpPr/>
          <p:nvPr/>
        </p:nvSpPr>
        <p:spPr>
          <a:xfrm>
            <a:off x="1346200" y="5492750"/>
            <a:ext cx="1651635" cy="589280"/>
          </a:xfrm>
          <a:prstGeom prst="round2DiagRect">
            <a:avLst/>
          </a:prstGeom>
          <a:solidFill>
            <a:schemeClr val="accent2">
              <a:lumMod val="60000"/>
              <a:lumOff val="4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16" name="Round Diagonal Corner Rectangle 115"/>
          <p:cNvSpPr/>
          <p:nvPr/>
        </p:nvSpPr>
        <p:spPr>
          <a:xfrm>
            <a:off x="3871595" y="5492750"/>
            <a:ext cx="1651635" cy="589280"/>
          </a:xfrm>
          <a:prstGeom prst="round2DiagRect">
            <a:avLst/>
          </a:prstGeom>
          <a:solidFill>
            <a:schemeClr val="accent2">
              <a:lumMod val="60000"/>
              <a:lumOff val="4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17" name="Round Diagonal Corner Rectangle 116"/>
          <p:cNvSpPr/>
          <p:nvPr/>
        </p:nvSpPr>
        <p:spPr>
          <a:xfrm>
            <a:off x="6396990" y="5492750"/>
            <a:ext cx="1651635" cy="589280"/>
          </a:xfrm>
          <a:prstGeom prst="round2DiagRect">
            <a:avLst/>
          </a:prstGeom>
          <a:solidFill>
            <a:schemeClr val="accent2">
              <a:lumMod val="60000"/>
              <a:lumOff val="4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18" name="Round Diagonal Corner Rectangle 117"/>
          <p:cNvSpPr/>
          <p:nvPr/>
        </p:nvSpPr>
        <p:spPr>
          <a:xfrm>
            <a:off x="8922385" y="5492750"/>
            <a:ext cx="1651635" cy="589280"/>
          </a:xfrm>
          <a:prstGeom prst="round2DiagRect">
            <a:avLst/>
          </a:prstGeom>
          <a:solidFill>
            <a:schemeClr val="accent2">
              <a:lumMod val="60000"/>
              <a:lumOff val="4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cxnSp>
        <p:nvCxnSpPr>
          <p:cNvPr id="119" name="Straight Arrow Connector 118"/>
          <p:cNvCxnSpPr>
            <a:stCxn id="115" idx="0"/>
          </p:cNvCxnSpPr>
          <p:nvPr/>
        </p:nvCxnSpPr>
        <p:spPr>
          <a:xfrm>
            <a:off x="2997835" y="5787390"/>
            <a:ext cx="809625" cy="20955"/>
          </a:xfrm>
          <a:prstGeom prst="straightConnector1">
            <a:avLst/>
          </a:prstGeom>
          <a:ln w="31750" cap="sq" cmpd="dbl">
            <a:solidFill>
              <a:schemeClr val="accent3"/>
            </a:solidFill>
            <a:round/>
            <a:tailEnd type="arrow" w="med" len="med"/>
          </a:ln>
        </p:spPr>
        <p:style>
          <a:lnRef idx="0">
            <a:srgbClr val="FFFFFF"/>
          </a:lnRef>
          <a:fillRef idx="0">
            <a:srgbClr val="FFFFFF"/>
          </a:fillRef>
          <a:effectRef idx="0">
            <a:srgbClr val="FFFFFF"/>
          </a:effectRef>
          <a:fontRef idx="minor">
            <a:schemeClr val="tx1"/>
          </a:fontRef>
        </p:style>
      </p:cxnSp>
      <p:cxnSp>
        <p:nvCxnSpPr>
          <p:cNvPr id="120" name="Straight Arrow Connector 119"/>
          <p:cNvCxnSpPr/>
          <p:nvPr/>
        </p:nvCxnSpPr>
        <p:spPr>
          <a:xfrm>
            <a:off x="5587365" y="5808345"/>
            <a:ext cx="809625" cy="20955"/>
          </a:xfrm>
          <a:prstGeom prst="straightConnector1">
            <a:avLst/>
          </a:prstGeom>
          <a:ln w="31750" cap="sq" cmpd="dbl">
            <a:solidFill>
              <a:schemeClr val="accent3"/>
            </a:solidFill>
            <a:round/>
            <a:tailEnd type="arrow" w="med" len="med"/>
          </a:ln>
        </p:spPr>
        <p:style>
          <a:lnRef idx="0">
            <a:srgbClr val="FFFFFF"/>
          </a:lnRef>
          <a:fillRef idx="0">
            <a:srgbClr val="FFFFFF"/>
          </a:fillRef>
          <a:effectRef idx="0">
            <a:srgbClr val="FFFFFF"/>
          </a:effectRef>
          <a:fontRef idx="minor">
            <a:schemeClr val="tx1"/>
          </a:fontRef>
        </p:style>
      </p:cxnSp>
      <p:cxnSp>
        <p:nvCxnSpPr>
          <p:cNvPr id="121" name="Straight Arrow Connector 120"/>
          <p:cNvCxnSpPr/>
          <p:nvPr/>
        </p:nvCxnSpPr>
        <p:spPr>
          <a:xfrm>
            <a:off x="8131810" y="5787390"/>
            <a:ext cx="809625" cy="20955"/>
          </a:xfrm>
          <a:prstGeom prst="straightConnector1">
            <a:avLst/>
          </a:prstGeom>
          <a:ln w="31750" cap="sq" cmpd="dbl">
            <a:solidFill>
              <a:schemeClr val="accent3"/>
            </a:solidFill>
            <a:round/>
            <a:tailEnd type="arrow" w="med" len="med"/>
          </a:ln>
        </p:spPr>
        <p:style>
          <a:lnRef idx="0">
            <a:srgbClr val="FFFFFF"/>
          </a:lnRef>
          <a:fillRef idx="0">
            <a:srgbClr val="FFFFFF"/>
          </a:fillRef>
          <a:effectRef idx="0">
            <a:srgbClr val="FFFFFF"/>
          </a:effectRef>
          <a:fontRef idx="minor">
            <a:schemeClr val="tx1"/>
          </a:fontRef>
        </p:style>
      </p:cxnSp>
      <p:cxnSp>
        <p:nvCxnSpPr>
          <p:cNvPr id="123" name="Straight Arrow Connector 122"/>
          <p:cNvCxnSpPr/>
          <p:nvPr/>
        </p:nvCxnSpPr>
        <p:spPr>
          <a:xfrm>
            <a:off x="8131810" y="1619250"/>
            <a:ext cx="809625" cy="20955"/>
          </a:xfrm>
          <a:prstGeom prst="straightConnector1">
            <a:avLst/>
          </a:prstGeom>
          <a:ln w="31750" cap="sq" cmpd="dbl">
            <a:solidFill>
              <a:schemeClr val="accent3"/>
            </a:solidFill>
            <a:round/>
            <a:tailEnd type="arrow" w="med" len="med"/>
          </a:ln>
        </p:spPr>
        <p:style>
          <a:lnRef idx="0">
            <a:srgbClr val="FFFFFF"/>
          </a:lnRef>
          <a:fillRef idx="0">
            <a:srgbClr val="FFFFFF"/>
          </a:fillRef>
          <a:effectRef idx="0">
            <a:srgbClr val="FFFFFF"/>
          </a:effectRef>
          <a:fontRef idx="minor">
            <a:schemeClr val="tx1"/>
          </a:fontRef>
        </p:style>
      </p:cxnSp>
      <p:cxnSp>
        <p:nvCxnSpPr>
          <p:cNvPr id="125" name="Straight Arrow Connector 124"/>
          <p:cNvCxnSpPr/>
          <p:nvPr/>
        </p:nvCxnSpPr>
        <p:spPr>
          <a:xfrm>
            <a:off x="9795510" y="1913890"/>
            <a:ext cx="8255" cy="525145"/>
          </a:xfrm>
          <a:prstGeom prst="straightConnector1">
            <a:avLst/>
          </a:prstGeom>
          <a:ln w="31750" cap="sq" cmpd="dbl">
            <a:solidFill>
              <a:schemeClr val="accent3"/>
            </a:solidFill>
            <a:round/>
            <a:tailEnd type="arrow" w="med" len="med"/>
          </a:ln>
        </p:spPr>
        <p:style>
          <a:lnRef idx="0">
            <a:srgbClr val="FFFFFF"/>
          </a:lnRef>
          <a:fillRef idx="0">
            <a:srgbClr val="FFFFFF"/>
          </a:fillRef>
          <a:effectRef idx="0">
            <a:srgbClr val="FFFFFF"/>
          </a:effectRef>
          <a:fontRef idx="minor">
            <a:schemeClr val="tx1"/>
          </a:fontRef>
        </p:style>
      </p:cxnSp>
      <p:cxnSp>
        <p:nvCxnSpPr>
          <p:cNvPr id="126" name="Straight Arrow Connector 125"/>
          <p:cNvCxnSpPr/>
          <p:nvPr/>
        </p:nvCxnSpPr>
        <p:spPr>
          <a:xfrm>
            <a:off x="2103120" y="3019425"/>
            <a:ext cx="0" cy="419100"/>
          </a:xfrm>
          <a:prstGeom prst="straightConnector1">
            <a:avLst/>
          </a:prstGeom>
          <a:ln w="31750" cap="sq" cmpd="dbl">
            <a:solidFill>
              <a:schemeClr val="accent3"/>
            </a:solidFill>
            <a:round/>
            <a:tailEnd type="arrow" w="med" len="med"/>
          </a:ln>
        </p:spPr>
        <p:style>
          <a:lnRef idx="0">
            <a:srgbClr val="FFFFFF"/>
          </a:lnRef>
          <a:fillRef idx="0">
            <a:srgbClr val="FFFFFF"/>
          </a:fillRef>
          <a:effectRef idx="0">
            <a:srgbClr val="FFFFFF"/>
          </a:effectRef>
          <a:fontRef idx="minor">
            <a:schemeClr val="tx1"/>
          </a:fontRef>
        </p:style>
      </p:cxnSp>
      <p:cxnSp>
        <p:nvCxnSpPr>
          <p:cNvPr id="127" name="Straight Arrow Connector 126"/>
          <p:cNvCxnSpPr/>
          <p:nvPr/>
        </p:nvCxnSpPr>
        <p:spPr>
          <a:xfrm>
            <a:off x="9787255" y="3993515"/>
            <a:ext cx="5715" cy="391795"/>
          </a:xfrm>
          <a:prstGeom prst="straightConnector1">
            <a:avLst/>
          </a:prstGeom>
          <a:ln w="31750" cap="sq" cmpd="dbl">
            <a:solidFill>
              <a:schemeClr val="accent3"/>
            </a:solidFill>
            <a:round/>
            <a:tailEnd type="arrow" w="med" len="med"/>
          </a:ln>
        </p:spPr>
        <p:style>
          <a:lnRef idx="0">
            <a:srgbClr val="FFFFFF"/>
          </a:lnRef>
          <a:fillRef idx="0">
            <a:srgbClr val="FFFFFF"/>
          </a:fillRef>
          <a:effectRef idx="0">
            <a:srgbClr val="FFFFFF"/>
          </a:effectRef>
          <a:fontRef idx="minor">
            <a:schemeClr val="tx1"/>
          </a:fontRef>
        </p:style>
      </p:cxnSp>
      <p:cxnSp>
        <p:nvCxnSpPr>
          <p:cNvPr id="128" name="Straight Arrow Connector 127"/>
          <p:cNvCxnSpPr/>
          <p:nvPr/>
        </p:nvCxnSpPr>
        <p:spPr>
          <a:xfrm>
            <a:off x="2167890" y="4976495"/>
            <a:ext cx="8255" cy="525145"/>
          </a:xfrm>
          <a:prstGeom prst="straightConnector1">
            <a:avLst/>
          </a:prstGeom>
          <a:ln w="31750" cap="sq" cmpd="dbl">
            <a:solidFill>
              <a:schemeClr val="accent3"/>
            </a:solidFill>
            <a:round/>
            <a:tailEnd type="arrow" w="med" len="med"/>
          </a:ln>
        </p:spPr>
        <p:style>
          <a:lnRef idx="0">
            <a:srgbClr val="FFFFFF"/>
          </a:lnRef>
          <a:fillRef idx="0">
            <a:srgbClr val="FFFFFF"/>
          </a:fillRef>
          <a:effectRef idx="0">
            <a:srgbClr val="FFFFFF"/>
          </a:effectRef>
          <a:fontRef idx="minor">
            <a:schemeClr val="tx1"/>
          </a:fontRef>
        </p:style>
      </p:cxnSp>
      <p:sp>
        <p:nvSpPr>
          <p:cNvPr id="129" name="Text Box 128"/>
          <p:cNvSpPr txBox="1"/>
          <p:nvPr/>
        </p:nvSpPr>
        <p:spPr>
          <a:xfrm>
            <a:off x="1459230" y="1327785"/>
            <a:ext cx="4064000" cy="460375"/>
          </a:xfrm>
          <a:prstGeom prst="rect">
            <a:avLst/>
          </a:prstGeom>
          <a:noFill/>
        </p:spPr>
        <p:txBody>
          <a:bodyPr wrap="square" rtlCol="0">
            <a:spAutoFit/>
          </a:bodyPr>
          <a:p>
            <a:r>
              <a:rPr lang="en-IN" altLang="en-US" sz="1200"/>
              <a:t>model Training </a:t>
            </a:r>
            <a:endParaRPr lang="en-IN" altLang="en-US" sz="1200"/>
          </a:p>
          <a:p>
            <a:r>
              <a:rPr lang="en-IN" altLang="en-US" sz="1200"/>
              <a:t>pipeline</a:t>
            </a:r>
            <a:endParaRPr lang="en-IN" altLang="en-US" sz="1200"/>
          </a:p>
        </p:txBody>
      </p:sp>
      <p:sp>
        <p:nvSpPr>
          <p:cNvPr id="130" name="Text Box 129"/>
          <p:cNvSpPr txBox="1"/>
          <p:nvPr/>
        </p:nvSpPr>
        <p:spPr>
          <a:xfrm>
            <a:off x="3871595" y="1385570"/>
            <a:ext cx="4064000" cy="275590"/>
          </a:xfrm>
          <a:prstGeom prst="rect">
            <a:avLst/>
          </a:prstGeom>
          <a:noFill/>
        </p:spPr>
        <p:txBody>
          <a:bodyPr wrap="square" rtlCol="0">
            <a:spAutoFit/>
          </a:bodyPr>
          <a:p>
            <a:r>
              <a:rPr lang="en-IN" altLang="en-US" sz="1200"/>
              <a:t>Data ingestion</a:t>
            </a:r>
            <a:endParaRPr lang="en-IN" altLang="en-US" sz="1200"/>
          </a:p>
        </p:txBody>
      </p:sp>
      <p:sp>
        <p:nvSpPr>
          <p:cNvPr id="131" name="Text Box 130"/>
          <p:cNvSpPr txBox="1"/>
          <p:nvPr/>
        </p:nvSpPr>
        <p:spPr>
          <a:xfrm>
            <a:off x="6396990" y="1324610"/>
            <a:ext cx="4064000" cy="648335"/>
          </a:xfrm>
          <a:prstGeom prst="rect">
            <a:avLst/>
          </a:prstGeom>
          <a:noFill/>
        </p:spPr>
        <p:txBody>
          <a:bodyPr wrap="square" rtlCol="0">
            <a:noAutofit/>
          </a:bodyPr>
          <a:p>
            <a:r>
              <a:rPr lang="en-IN" altLang="en-US" sz="1200"/>
              <a:t>Saving the data in </a:t>
            </a:r>
            <a:endParaRPr lang="en-IN" altLang="en-US" sz="1200"/>
          </a:p>
          <a:p>
            <a:r>
              <a:rPr lang="en-IN" altLang="en-US" sz="1200"/>
              <a:t>Local</a:t>
            </a:r>
            <a:endParaRPr lang="en-IN" altLang="en-US" sz="1200"/>
          </a:p>
        </p:txBody>
      </p:sp>
      <p:sp>
        <p:nvSpPr>
          <p:cNvPr id="133" name="Text Box 132"/>
          <p:cNvSpPr txBox="1"/>
          <p:nvPr/>
        </p:nvSpPr>
        <p:spPr>
          <a:xfrm>
            <a:off x="8941435" y="1385570"/>
            <a:ext cx="3355975" cy="403225"/>
          </a:xfrm>
          <a:prstGeom prst="rect">
            <a:avLst/>
          </a:prstGeom>
          <a:noFill/>
        </p:spPr>
        <p:txBody>
          <a:bodyPr wrap="square" rtlCol="0">
            <a:noAutofit/>
          </a:bodyPr>
          <a:p>
            <a:r>
              <a:rPr lang="en-IN" altLang="en-US" sz="1200"/>
              <a:t>Data transformation</a:t>
            </a:r>
            <a:endParaRPr lang="en-IN" altLang="en-US" sz="1200"/>
          </a:p>
        </p:txBody>
      </p:sp>
      <p:sp>
        <p:nvSpPr>
          <p:cNvPr id="134" name="Text Box 133"/>
          <p:cNvSpPr txBox="1"/>
          <p:nvPr/>
        </p:nvSpPr>
        <p:spPr>
          <a:xfrm>
            <a:off x="8941435" y="2439035"/>
            <a:ext cx="4064000" cy="648335"/>
          </a:xfrm>
          <a:prstGeom prst="rect">
            <a:avLst/>
          </a:prstGeom>
          <a:noFill/>
        </p:spPr>
        <p:txBody>
          <a:bodyPr wrap="square" rtlCol="0">
            <a:noAutofit/>
          </a:bodyPr>
          <a:p>
            <a:r>
              <a:rPr lang="en-IN" altLang="en-US" sz="1200"/>
              <a:t>data Preprocessing</a:t>
            </a:r>
            <a:endParaRPr lang="en-IN" altLang="en-US" sz="1200"/>
          </a:p>
        </p:txBody>
      </p:sp>
      <p:sp>
        <p:nvSpPr>
          <p:cNvPr id="135" name="Text Box 134"/>
          <p:cNvSpPr txBox="1"/>
          <p:nvPr/>
        </p:nvSpPr>
        <p:spPr>
          <a:xfrm>
            <a:off x="6510020" y="2439035"/>
            <a:ext cx="4064000" cy="648335"/>
          </a:xfrm>
          <a:prstGeom prst="rect">
            <a:avLst/>
          </a:prstGeom>
          <a:noFill/>
        </p:spPr>
        <p:txBody>
          <a:bodyPr wrap="square" rtlCol="0">
            <a:noAutofit/>
          </a:bodyPr>
          <a:p>
            <a:r>
              <a:rPr lang="en-IN" altLang="en-US" sz="1200"/>
              <a:t>Tranformering </a:t>
            </a:r>
            <a:endParaRPr lang="en-IN" altLang="en-US" sz="1200"/>
          </a:p>
          <a:p>
            <a:r>
              <a:rPr lang="en-IN" altLang="en-US" sz="1200"/>
              <a:t>The Data </a:t>
            </a:r>
            <a:endParaRPr lang="en-IN" altLang="en-US" sz="1200"/>
          </a:p>
        </p:txBody>
      </p:sp>
      <p:sp>
        <p:nvSpPr>
          <p:cNvPr id="136" name="Text Box 135"/>
          <p:cNvSpPr txBox="1"/>
          <p:nvPr/>
        </p:nvSpPr>
        <p:spPr>
          <a:xfrm>
            <a:off x="3807460" y="2439035"/>
            <a:ext cx="4064000" cy="648335"/>
          </a:xfrm>
          <a:prstGeom prst="rect">
            <a:avLst/>
          </a:prstGeom>
          <a:noFill/>
        </p:spPr>
        <p:txBody>
          <a:bodyPr wrap="square" rtlCol="0">
            <a:noAutofit/>
          </a:bodyPr>
          <a:p>
            <a:r>
              <a:rPr lang="en-IN" altLang="en-US" sz="1200"/>
              <a:t>converting the data </a:t>
            </a:r>
            <a:endParaRPr lang="en-IN" altLang="en-US" sz="1200"/>
          </a:p>
          <a:p>
            <a:r>
              <a:rPr lang="en-IN" altLang="en-US" sz="1200"/>
              <a:t>into matrix</a:t>
            </a:r>
            <a:endParaRPr lang="en-IN" altLang="en-US" sz="1200"/>
          </a:p>
        </p:txBody>
      </p:sp>
      <p:sp>
        <p:nvSpPr>
          <p:cNvPr id="138" name="Text Box 137"/>
          <p:cNvSpPr txBox="1"/>
          <p:nvPr/>
        </p:nvSpPr>
        <p:spPr>
          <a:xfrm>
            <a:off x="1523365" y="2371090"/>
            <a:ext cx="4064000" cy="648335"/>
          </a:xfrm>
          <a:prstGeom prst="rect">
            <a:avLst/>
          </a:prstGeom>
          <a:noFill/>
        </p:spPr>
        <p:txBody>
          <a:bodyPr wrap="square" rtlCol="0">
            <a:noAutofit/>
          </a:bodyPr>
          <a:p>
            <a:r>
              <a:rPr lang="en-IN" altLang="en-US" sz="1200"/>
              <a:t>loading The</a:t>
            </a:r>
            <a:endParaRPr lang="en-IN" altLang="en-US" sz="1200"/>
          </a:p>
          <a:p>
            <a:r>
              <a:rPr lang="en-IN" altLang="en-US" sz="1200"/>
              <a:t> KNN Model for</a:t>
            </a:r>
            <a:endParaRPr lang="en-IN" altLang="en-US" sz="1200"/>
          </a:p>
          <a:p>
            <a:r>
              <a:rPr lang="en-IN" altLang="en-US" sz="1200"/>
              <a:t> predections</a:t>
            </a:r>
            <a:endParaRPr lang="en-IN" altLang="en-US" sz="1200"/>
          </a:p>
        </p:txBody>
      </p:sp>
      <p:sp>
        <p:nvSpPr>
          <p:cNvPr id="141" name="Text Box 140"/>
          <p:cNvSpPr txBox="1"/>
          <p:nvPr/>
        </p:nvSpPr>
        <p:spPr>
          <a:xfrm>
            <a:off x="1346200" y="3438525"/>
            <a:ext cx="4064000" cy="648335"/>
          </a:xfrm>
          <a:prstGeom prst="rect">
            <a:avLst/>
          </a:prstGeom>
          <a:noFill/>
        </p:spPr>
        <p:txBody>
          <a:bodyPr wrap="square" rtlCol="0">
            <a:noAutofit/>
          </a:bodyPr>
          <a:p>
            <a:r>
              <a:rPr lang="en-IN" altLang="en-US" sz="1200"/>
              <a:t>Hyper Parameter </a:t>
            </a:r>
            <a:endParaRPr lang="en-IN" altLang="en-US" sz="1200"/>
          </a:p>
          <a:p>
            <a:r>
              <a:rPr lang="en-IN" altLang="en-US" sz="1200"/>
              <a:t>tuning the model</a:t>
            </a:r>
            <a:endParaRPr lang="en-IN" altLang="en-US" sz="1200"/>
          </a:p>
        </p:txBody>
      </p:sp>
      <p:sp>
        <p:nvSpPr>
          <p:cNvPr id="143" name="Text Box 142"/>
          <p:cNvSpPr txBox="1"/>
          <p:nvPr/>
        </p:nvSpPr>
        <p:spPr>
          <a:xfrm>
            <a:off x="3984625" y="3438525"/>
            <a:ext cx="4064000" cy="648335"/>
          </a:xfrm>
          <a:prstGeom prst="rect">
            <a:avLst/>
          </a:prstGeom>
          <a:noFill/>
        </p:spPr>
        <p:txBody>
          <a:bodyPr wrap="square" rtlCol="0">
            <a:noAutofit/>
          </a:bodyPr>
          <a:p>
            <a:r>
              <a:rPr lang="en-IN" altLang="en-US" sz="1200"/>
              <a:t>Model Training</a:t>
            </a:r>
            <a:endParaRPr lang="en-IN" altLang="en-US" sz="1200"/>
          </a:p>
        </p:txBody>
      </p:sp>
      <p:sp>
        <p:nvSpPr>
          <p:cNvPr id="144" name="Text Box 143"/>
          <p:cNvSpPr txBox="1"/>
          <p:nvPr/>
        </p:nvSpPr>
        <p:spPr>
          <a:xfrm>
            <a:off x="6396990" y="3438525"/>
            <a:ext cx="4064000" cy="648335"/>
          </a:xfrm>
          <a:prstGeom prst="rect">
            <a:avLst/>
          </a:prstGeom>
          <a:noFill/>
        </p:spPr>
        <p:txBody>
          <a:bodyPr wrap="square" rtlCol="0">
            <a:noAutofit/>
          </a:bodyPr>
          <a:p>
            <a:r>
              <a:rPr lang="en-IN" altLang="en-US" sz="1200"/>
              <a:t>Saving the Trainerd </a:t>
            </a:r>
            <a:endParaRPr lang="en-IN" altLang="en-US" sz="1200"/>
          </a:p>
          <a:p>
            <a:r>
              <a:rPr lang="en-IN" altLang="en-US" sz="1200"/>
              <a:t>models as pickel file</a:t>
            </a:r>
            <a:endParaRPr lang="en-IN" altLang="en-US" sz="1200"/>
          </a:p>
        </p:txBody>
      </p:sp>
      <p:sp>
        <p:nvSpPr>
          <p:cNvPr id="145" name="Text Box 144"/>
          <p:cNvSpPr txBox="1"/>
          <p:nvPr/>
        </p:nvSpPr>
        <p:spPr>
          <a:xfrm>
            <a:off x="8941435" y="3408680"/>
            <a:ext cx="4064000" cy="648335"/>
          </a:xfrm>
          <a:prstGeom prst="rect">
            <a:avLst/>
          </a:prstGeom>
          <a:noFill/>
        </p:spPr>
        <p:txBody>
          <a:bodyPr wrap="square" rtlCol="0">
            <a:noAutofit/>
          </a:bodyPr>
          <a:p>
            <a:r>
              <a:rPr lang="en-IN" altLang="en-US" sz="1200"/>
              <a:t>Model Trained on </a:t>
            </a:r>
            <a:endParaRPr lang="en-IN" altLang="en-US" sz="1200"/>
          </a:p>
          <a:p>
            <a:r>
              <a:rPr lang="en-IN" altLang="en-US" sz="1200"/>
              <a:t>Descrption column </a:t>
            </a:r>
            <a:endParaRPr lang="en-IN" altLang="en-US" sz="1200"/>
          </a:p>
          <a:p>
            <a:r>
              <a:rPr lang="en-IN" altLang="en-US" sz="1200"/>
              <a:t>in data</a:t>
            </a:r>
            <a:endParaRPr lang="en-IN" altLang="en-US" sz="1200"/>
          </a:p>
        </p:txBody>
      </p:sp>
      <p:sp>
        <p:nvSpPr>
          <p:cNvPr id="146" name="Text Box 145"/>
          <p:cNvSpPr txBox="1"/>
          <p:nvPr/>
        </p:nvSpPr>
        <p:spPr>
          <a:xfrm>
            <a:off x="8922385" y="4417695"/>
            <a:ext cx="4064000" cy="591185"/>
          </a:xfrm>
          <a:prstGeom prst="rect">
            <a:avLst/>
          </a:prstGeom>
          <a:noFill/>
        </p:spPr>
        <p:txBody>
          <a:bodyPr wrap="square" rtlCol="0">
            <a:noAutofit/>
          </a:bodyPr>
          <a:p>
            <a:r>
              <a:rPr lang="en-IN" altLang="en-US" sz="1200"/>
              <a:t>Model Deployment</a:t>
            </a:r>
            <a:endParaRPr lang="en-IN" altLang="en-US" sz="1200"/>
          </a:p>
        </p:txBody>
      </p:sp>
      <p:sp>
        <p:nvSpPr>
          <p:cNvPr id="147" name="Text Box 146"/>
          <p:cNvSpPr txBox="1"/>
          <p:nvPr/>
        </p:nvSpPr>
        <p:spPr>
          <a:xfrm>
            <a:off x="6510020" y="4417695"/>
            <a:ext cx="4064000" cy="648335"/>
          </a:xfrm>
          <a:prstGeom prst="rect">
            <a:avLst/>
          </a:prstGeom>
          <a:noFill/>
        </p:spPr>
        <p:txBody>
          <a:bodyPr wrap="square" rtlCol="0">
            <a:noAutofit/>
          </a:bodyPr>
          <a:p>
            <a:r>
              <a:rPr lang="en-IN" altLang="en-US" sz="1200"/>
              <a:t>Geting the Gener </a:t>
            </a:r>
            <a:endParaRPr lang="en-IN" altLang="en-US" sz="1200"/>
          </a:p>
          <a:p>
            <a:r>
              <a:rPr lang="en-IN" altLang="en-US" sz="1200"/>
              <a:t>and Descrptions</a:t>
            </a:r>
            <a:endParaRPr lang="en-IN" altLang="en-US" sz="1200"/>
          </a:p>
        </p:txBody>
      </p:sp>
      <p:sp>
        <p:nvSpPr>
          <p:cNvPr id="149" name="Text Box 148"/>
          <p:cNvSpPr txBox="1"/>
          <p:nvPr/>
        </p:nvSpPr>
        <p:spPr>
          <a:xfrm>
            <a:off x="3871595" y="4360545"/>
            <a:ext cx="4064000" cy="648335"/>
          </a:xfrm>
          <a:prstGeom prst="rect">
            <a:avLst/>
          </a:prstGeom>
          <a:noFill/>
        </p:spPr>
        <p:txBody>
          <a:bodyPr wrap="square" rtlCol="0">
            <a:noAutofit/>
          </a:bodyPr>
          <a:p>
            <a:r>
              <a:rPr lang="en-IN" altLang="en-US" sz="1200"/>
              <a:t>Again Loading the </a:t>
            </a:r>
            <a:endParaRPr lang="en-IN" altLang="en-US" sz="1200"/>
          </a:p>
          <a:p>
            <a:r>
              <a:rPr lang="en-IN" altLang="en-US" sz="1200"/>
              <a:t>pickel midels</a:t>
            </a:r>
            <a:endParaRPr lang="en-IN" altLang="en-US" sz="1200"/>
          </a:p>
        </p:txBody>
      </p:sp>
      <p:sp>
        <p:nvSpPr>
          <p:cNvPr id="150" name="Text Box 149"/>
          <p:cNvSpPr txBox="1"/>
          <p:nvPr/>
        </p:nvSpPr>
        <p:spPr>
          <a:xfrm>
            <a:off x="1346200" y="4360545"/>
            <a:ext cx="4064000" cy="648335"/>
          </a:xfrm>
          <a:prstGeom prst="rect">
            <a:avLst/>
          </a:prstGeom>
          <a:noFill/>
        </p:spPr>
        <p:txBody>
          <a:bodyPr wrap="square" rtlCol="0">
            <a:noAutofit/>
          </a:bodyPr>
          <a:p>
            <a:r>
              <a:rPr lang="en-IN" altLang="en-US" sz="1200"/>
              <a:t>fitting the data whicj</a:t>
            </a:r>
            <a:endParaRPr lang="en-IN" altLang="en-US" sz="1200"/>
          </a:p>
          <a:p>
            <a:r>
              <a:rPr lang="en-IN" altLang="en-US" sz="1200"/>
              <a:t>is recived from the</a:t>
            </a:r>
            <a:endParaRPr lang="en-IN" altLang="en-US" sz="1200"/>
          </a:p>
          <a:p>
            <a:r>
              <a:rPr lang="en-IN" altLang="en-US" sz="1200"/>
              <a:t>api</a:t>
            </a:r>
            <a:endParaRPr lang="en-IN" altLang="en-US" sz="1200"/>
          </a:p>
        </p:txBody>
      </p:sp>
      <p:sp>
        <p:nvSpPr>
          <p:cNvPr id="151" name="Text Box 150"/>
          <p:cNvSpPr txBox="1"/>
          <p:nvPr/>
        </p:nvSpPr>
        <p:spPr>
          <a:xfrm>
            <a:off x="1346200" y="5501640"/>
            <a:ext cx="4064000" cy="648335"/>
          </a:xfrm>
          <a:prstGeom prst="rect">
            <a:avLst/>
          </a:prstGeom>
          <a:noFill/>
        </p:spPr>
        <p:txBody>
          <a:bodyPr wrap="square" rtlCol="0">
            <a:noAutofit/>
          </a:bodyPr>
          <a:p>
            <a:r>
              <a:rPr lang="en-IN" altLang="en-US" sz="1200"/>
              <a:t>Getting the</a:t>
            </a:r>
            <a:endParaRPr lang="en-IN" altLang="en-US" sz="1200"/>
          </a:p>
          <a:p>
            <a:r>
              <a:rPr lang="en-IN" altLang="en-US" sz="1200"/>
              <a:t>  predicted books </a:t>
            </a:r>
            <a:endParaRPr lang="en-IN" altLang="en-US" sz="1200"/>
          </a:p>
          <a:p>
            <a:r>
              <a:rPr lang="en-IN" altLang="en-US" sz="1200"/>
              <a:t>list</a:t>
            </a:r>
            <a:endParaRPr lang="en-IN" altLang="en-US" sz="1200"/>
          </a:p>
        </p:txBody>
      </p:sp>
      <p:sp>
        <p:nvSpPr>
          <p:cNvPr id="152" name="Text Box 151"/>
          <p:cNvSpPr txBox="1"/>
          <p:nvPr/>
        </p:nvSpPr>
        <p:spPr>
          <a:xfrm>
            <a:off x="3871595" y="5433695"/>
            <a:ext cx="4064000" cy="648335"/>
          </a:xfrm>
          <a:prstGeom prst="rect">
            <a:avLst/>
          </a:prstGeom>
          <a:noFill/>
        </p:spPr>
        <p:txBody>
          <a:bodyPr wrap="square" rtlCol="0">
            <a:noAutofit/>
          </a:bodyPr>
          <a:p>
            <a:r>
              <a:rPr lang="en-IN" altLang="en-US" sz="1200"/>
              <a:t>Using the jinja </a:t>
            </a:r>
            <a:endParaRPr lang="en-IN" altLang="en-US" sz="1200"/>
          </a:p>
          <a:p>
            <a:r>
              <a:rPr lang="en-IN" altLang="en-US" sz="1200"/>
              <a:t>formate  and </a:t>
            </a:r>
            <a:endParaRPr lang="en-IN" altLang="en-US" sz="1200"/>
          </a:p>
          <a:p>
            <a:r>
              <a:rPr lang="en-IN" altLang="en-US" sz="1200"/>
              <a:t>displaying the ouput</a:t>
            </a:r>
            <a:endParaRPr lang="en-IN" altLang="en-US" sz="1200"/>
          </a:p>
        </p:txBody>
      </p:sp>
      <p:sp>
        <p:nvSpPr>
          <p:cNvPr id="153" name="Text Box 152"/>
          <p:cNvSpPr txBox="1"/>
          <p:nvPr/>
        </p:nvSpPr>
        <p:spPr>
          <a:xfrm>
            <a:off x="6650990" y="5501640"/>
            <a:ext cx="4064000" cy="648335"/>
          </a:xfrm>
          <a:prstGeom prst="rect">
            <a:avLst/>
          </a:prstGeom>
          <a:noFill/>
        </p:spPr>
        <p:txBody>
          <a:bodyPr wrap="square" rtlCol="0">
            <a:noAutofit/>
          </a:bodyPr>
          <a:p>
            <a:r>
              <a:rPr lang="en-IN" altLang="en-US" sz="1200"/>
              <a:t>go Back</a:t>
            </a:r>
            <a:endParaRPr lang="en-IN" altLang="en-US" sz="1200"/>
          </a:p>
        </p:txBody>
      </p:sp>
      <p:sp>
        <p:nvSpPr>
          <p:cNvPr id="154" name="Text Box 153"/>
          <p:cNvSpPr txBox="1"/>
          <p:nvPr/>
        </p:nvSpPr>
        <p:spPr>
          <a:xfrm>
            <a:off x="8941435" y="5501640"/>
            <a:ext cx="4064000" cy="648335"/>
          </a:xfrm>
          <a:prstGeom prst="rect">
            <a:avLst/>
          </a:prstGeom>
          <a:noFill/>
        </p:spPr>
        <p:txBody>
          <a:bodyPr wrap="square" rtlCol="0">
            <a:noAutofit/>
          </a:bodyPr>
          <a:p>
            <a:r>
              <a:rPr lang="en-IN" altLang="en-US" sz="1200"/>
              <a:t>End</a:t>
            </a:r>
            <a:endParaRPr lang="en-IN" altLang="en-US" sz="1200"/>
          </a:p>
        </p:txBody>
      </p:sp>
    </p:spTree>
  </p:cSld>
  <p:clrMapOvr>
    <a:masterClrMapping/>
  </p:clrMapOvr>
</p:sld>
</file>

<file path=ppt/tags/tag1.xml><?xml version="1.0" encoding="utf-8"?>
<p:tagLst xmlns:p="http://schemas.openxmlformats.org/presentationml/2006/main">
  <p:tag name="KSO_WPP_MARK_KEY" val="6c677f11-4fb2-4d8d-82a0-703b9eceb264"/>
  <p:tag name="COMMONDATA" val="eyJoZGlkIjoiYTJiN2JlNDRhNDc0MzdjZjJiMjBjM2FmNDlhZmRmMWUifQ=="/>
</p:tagLst>
</file>

<file path=ppt/theme/theme1.xml><?xml version="1.0" encoding="utf-8"?>
<a:theme xmlns:a="http://schemas.openxmlformats.org/drawingml/2006/main" name="Office Theme">
  <a:themeElements>
    <a:clrScheme name="深蓝科技感">
      <a:dk1>
        <a:srgbClr val="000000"/>
      </a:dk1>
      <a:lt1>
        <a:sysClr val="window" lastClr="FFFFFF"/>
      </a:lt1>
      <a:dk2>
        <a:srgbClr val="000000"/>
      </a:dk2>
      <a:lt2>
        <a:srgbClr val="FFFFFF"/>
      </a:lt2>
      <a:accent1>
        <a:srgbClr val="283449"/>
      </a:accent1>
      <a:accent2>
        <a:srgbClr val="00EBF7"/>
      </a:accent2>
      <a:accent3>
        <a:srgbClr val="FF5724"/>
      </a:accent3>
      <a:accent4>
        <a:srgbClr val="2E3C56"/>
      </a:accent4>
      <a:accent5>
        <a:srgbClr val="FFFFFF"/>
      </a:accent5>
      <a:accent6>
        <a:srgbClr val="FFFFFF"/>
      </a:accent6>
      <a:hlink>
        <a:srgbClr val="000000"/>
      </a:hlink>
      <a:folHlink>
        <a:srgbClr val="000000"/>
      </a:folHlink>
    </a:clrScheme>
    <a:fontScheme name="海外模板01">
      <a:majorFont>
        <a:latin typeface="OPPOSans H"/>
        <a:ea typeface="OPPOSans H"/>
        <a:cs typeface=""/>
      </a:majorFont>
      <a:minorFont>
        <a:latin typeface="OPPOSans M"/>
        <a:ea typeface="OPPOSans M"/>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OPPOSans M"/>
        <a:ea typeface=""/>
        <a:cs typeface=""/>
        <a:font script="Jpan" typeface="游ゴシック"/>
        <a:font script="Hang" typeface="맑은 고딕"/>
        <a:font script="Hans" typeface="OPPOSans M"/>
        <a:font script="Hant" typeface="新細明體"/>
        <a:font script="Arab" typeface="OPPOSans M"/>
        <a:font script="Hebr" typeface="OPPOSans M"/>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OPPOSans M"/>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OPPOSans M"/>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OPPOSans M"/>
        <a:ea typeface=""/>
        <a:cs typeface=""/>
        <a:font script="Jpan" typeface="ＭＳ Ｐゴシック"/>
        <a:font script="Hang" typeface="맑은 고딕"/>
        <a:font script="Hans" typeface="OPPOSans M"/>
        <a:font script="Hant" typeface="新細明體"/>
        <a:font script="Arab" typeface="OPPOSans M"/>
        <a:font script="Hebr" typeface="OPPOSans M"/>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OPPOSans M"/>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10567</Words>
  <Application>WPS Presentation</Application>
  <PresentationFormat>宽屏</PresentationFormat>
  <Paragraphs>276</Paragraphs>
  <Slides>19</Slides>
  <Notes>4</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19</vt:i4>
      </vt:variant>
    </vt:vector>
  </HeadingPairs>
  <TitlesOfParts>
    <vt:vector size="38" baseType="lpstr">
      <vt:lpstr>Arial</vt:lpstr>
      <vt:lpstr>SimSun</vt:lpstr>
      <vt:lpstr>Wingdings</vt:lpstr>
      <vt:lpstr>OPPOSans M</vt:lpstr>
      <vt:lpstr>Microsoft YaHei</vt:lpstr>
      <vt:lpstr>Arial Unicode MS</vt:lpstr>
      <vt:lpstr>OPPOSans H</vt:lpstr>
      <vt:lpstr>Wingdings</vt:lpstr>
      <vt:lpstr>Algerian</vt:lpstr>
      <vt:lpstr>Segoe Print</vt:lpstr>
      <vt:lpstr>Agency FB</vt:lpstr>
      <vt:lpstr>Trebuchet MS</vt:lpstr>
      <vt:lpstr>Arial Black</vt:lpstr>
      <vt:lpstr>Arial Narrow</vt:lpstr>
      <vt:lpstr>Arial Rounded MT Bold</vt:lpstr>
      <vt:lpstr>Bahnschrift Condensed</vt:lpstr>
      <vt:lpstr>Bahnschrift Light</vt:lpstr>
      <vt:lpstr>Bahnschrift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
  <cp:lastModifiedBy>Pavagada Darshan</cp:lastModifiedBy>
  <cp:revision>42</cp:revision>
  <dcterms:created xsi:type="dcterms:W3CDTF">2023-03-14T10:49:00Z</dcterms:created>
  <dcterms:modified xsi:type="dcterms:W3CDTF">2023-09-29T19:33:40Z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B35E8625198941E68C9762C2F7CF8731_11</vt:lpwstr>
  </property>
  <property fmtid="{D5CDD505-2E9C-101B-9397-08002B2CF9AE}" pid="3" name="KSOProductBuildVer">
    <vt:lpwstr>1033-12.2.0.13215</vt:lpwstr>
  </property>
</Properties>
</file>

<file path=docProps/thumbnail.jpeg>
</file>